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5.wmf"/><Relationship Id="rId1" Type="http://schemas.openxmlformats.org/officeDocument/2006/relationships/image" Target="../media/image21.wmf"/><Relationship Id="rId4"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emf"/><Relationship Id="rId1" Type="http://schemas.openxmlformats.org/officeDocument/2006/relationships/image" Target="../media/image30.e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1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emf"/><Relationship Id="rId5" Type="http://schemas.openxmlformats.org/officeDocument/2006/relationships/image" Target="../media/image44.wmf"/><Relationship Id="rId4"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3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6.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emf"/><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8D0F7-063D-4DFC-82D7-06E8F8E809B8}" type="datetimeFigureOut">
              <a:rPr lang="en-US" smtClean="0"/>
              <a:t>2/24/2013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953E-8713-4E6F-AF77-ED8DBB14FEAD}" type="slidenum">
              <a:rPr lang="en-US" smtClean="0"/>
              <a:t>‹#›</a:t>
            </a:fld>
            <a:endParaRPr lang="en-US"/>
          </a:p>
        </p:txBody>
      </p:sp>
    </p:spTree>
    <p:extLst>
      <p:ext uri="{BB962C8B-B14F-4D97-AF65-F5344CB8AC3E}">
        <p14:creationId xmlns:p14="http://schemas.microsoft.com/office/powerpoint/2010/main" val="256038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173060"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859E0F0A-801E-4695-8ECA-95AF75C61528}"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These questions are posed to get participants to consider what really happens during the operations of multiplication and division, and to recognize that the ways the two numbers in each expression are used is different (one is the multiplier, the other is a quantity or amount)..  </a:t>
            </a:r>
          </a:p>
        </p:txBody>
      </p:sp>
      <p:sp>
        <p:nvSpPr>
          <p:cNvPr id="184324"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371E4AE6-E18D-4AE3-8F72-E79AF7FB76C8}" type="slidenum">
              <a:rPr lang="en-US" sz="1200"/>
              <a:pPr algn="r"/>
              <a:t>15</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BF8A14E-B601-4BF2-B5F6-6A1FE649043C}" type="slidenum">
              <a:rPr lang="en-US" sz="1200"/>
              <a:pPr/>
              <a:t>16</a:t>
            </a:fld>
            <a:endParaRPr lang="en-US" sz="120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9323156-BCD7-408E-87F4-14D4C3A51785}" type="slidenum">
              <a:rPr lang="en-US" sz="1200"/>
              <a:pPr/>
              <a:t>17</a:t>
            </a:fld>
            <a:endParaRPr lang="en-US" sz="120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DF026CF-E4BB-414E-93A0-C1F92CE657D0}" type="slidenum">
              <a:rPr lang="en-US" sz="1200"/>
              <a:pPr/>
              <a:t>18</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188420"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E296D586-E2C0-4BAA-8740-21DA7B56F65D}" type="slidenum">
              <a:rPr lang="en-US" sz="1200"/>
              <a:pPr algn="r"/>
              <a:t>19</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189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18A8140-7F33-4423-88DA-93E544652BDF}" type="slidenum">
              <a:rPr lang="en-US" sz="1200"/>
              <a:pPr/>
              <a:t>20</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If 1/3 pizza is one serving, how many servings are in the ½ pizza we are starting with in this problem?</a:t>
            </a:r>
          </a:p>
          <a:p>
            <a:r>
              <a:rPr lang="en-US" smtClean="0">
                <a:latin typeface="Arial" pitchFamily="34" charset="0"/>
                <a:ea typeface="ＭＳ Ｐゴシック" pitchFamily="34" charset="-128"/>
              </a:rPr>
              <a:t>Since 1/3 is less than 1/2, our solution will be more than one serving. </a:t>
            </a:r>
          </a:p>
          <a:p>
            <a:r>
              <a:rPr lang="en-US" smtClean="0">
                <a:latin typeface="Arial" pitchFamily="34" charset="0"/>
                <a:ea typeface="ＭＳ Ｐゴシック" pitchFamily="34" charset="-128"/>
              </a:rPr>
              <a:t>Since the ½ pizza we have is less than 2/3 (or two servings), the solution will be less than 2 servings.</a:t>
            </a:r>
          </a:p>
          <a:p>
            <a:r>
              <a:rPr lang="en-US" smtClean="0">
                <a:latin typeface="Arial" pitchFamily="34" charset="0"/>
                <a:ea typeface="ＭＳ Ｐゴシック" pitchFamily="34" charset="-128"/>
              </a:rPr>
              <a:t>We can portion off one full serving, leaving 1/6 of the original pizza.  That sixth is ½ of a serving.  We have a total of 1 ½ servings in our half pizza, that are each 1/3 pizza in size.</a:t>
            </a:r>
          </a:p>
          <a:p>
            <a:endParaRPr lang="en-US" smtClean="0">
              <a:latin typeface="Arial" pitchFamily="34" charset="0"/>
              <a:ea typeface="ＭＳ Ｐゴシック" pitchFamily="34" charset="-128"/>
            </a:endParaRPr>
          </a:p>
        </p:txBody>
      </p:sp>
      <p:sp>
        <p:nvSpPr>
          <p:cNvPr id="190468"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43EAD40F-D85F-4831-B928-8B230F2D19CF}" type="slidenum">
              <a:rPr lang="en-US" sz="1200"/>
              <a:pPr algn="r"/>
              <a:t>22</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How many thirds are in one half?</a:t>
            </a:r>
          </a:p>
          <a:p>
            <a:r>
              <a:rPr lang="en-US" smtClean="0">
                <a:latin typeface="Arial" pitchFamily="34" charset="0"/>
                <a:ea typeface="ＭＳ Ｐゴシック" pitchFamily="34" charset="-128"/>
              </a:rPr>
              <a:t>Measurement situations can be represented with a linear model, even if length isn’t being measured.</a:t>
            </a:r>
          </a:p>
        </p:txBody>
      </p:sp>
      <p:sp>
        <p:nvSpPr>
          <p:cNvPr id="191492"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5B83CF97-C6E4-40F9-B44A-9898FC73F2F1}" type="slidenum">
              <a:rPr lang="en-US" sz="1200"/>
              <a:pPr algn="r"/>
              <a:t>24</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The blue amount represents the leftover ½ sheet cake.</a:t>
            </a:r>
          </a:p>
          <a:p>
            <a:r>
              <a:rPr lang="en-US" smtClean="0">
                <a:latin typeface="Arial" pitchFamily="34" charset="0"/>
                <a:ea typeface="ＭＳ Ｐゴシック" pitchFamily="34" charset="-128"/>
              </a:rPr>
              <a:t>The green shaded amount shows 1/3 of the original cake.</a:t>
            </a:r>
          </a:p>
          <a:p>
            <a:r>
              <a:rPr lang="en-US" smtClean="0">
                <a:latin typeface="Arial" pitchFamily="34" charset="0"/>
                <a:ea typeface="ＭＳ Ｐゴシック" pitchFamily="34" charset="-128"/>
              </a:rPr>
              <a:t>You can see that one complete 1/3 cake portion exists and then ½ of another portion.</a:t>
            </a:r>
          </a:p>
          <a:p>
            <a:r>
              <a:rPr lang="en-US" smtClean="0">
                <a:latin typeface="Arial" pitchFamily="34" charset="0"/>
                <a:ea typeface="ＭＳ Ｐゴシック" pitchFamily="34" charset="-128"/>
              </a:rPr>
              <a:t>Another way to think:  common denominators.</a:t>
            </a:r>
          </a:p>
          <a:p>
            <a:r>
              <a:rPr lang="en-US" smtClean="0">
                <a:latin typeface="Arial" pitchFamily="34" charset="0"/>
                <a:ea typeface="ＭＳ Ｐゴシック" pitchFamily="34" charset="-128"/>
              </a:rPr>
              <a:t>We know that ½ is 3-sixths and 1/3 is 2-sixths.  How many 2/6 are in 3/6?  There is one 2/6 and then ½ of another 2/6, for a total of 1 ½.</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With this diagram you can see that the “little bit more” is really one sixth…   so why isn’t “one sixth” a part of the answer?  The answer is 1½ …   where is that one half in the model?</a:t>
            </a:r>
          </a:p>
        </p:txBody>
      </p:sp>
      <p:sp>
        <p:nvSpPr>
          <p:cNvPr id="192516"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59997D3F-B7DF-4365-989B-EA64F349406B}" type="slidenum">
              <a:rPr lang="en-US" sz="1200"/>
              <a:pPr algn="r"/>
              <a:t>26</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Connect the discussion regarding the pictorial representation to the numerical solution.  Toggle back and forth between the two slides pointing out where the common denominator 6 comes from , as well as where the 1 ½  comes from.</a:t>
            </a:r>
          </a:p>
        </p:txBody>
      </p:sp>
      <p:sp>
        <p:nvSpPr>
          <p:cNvPr id="193540"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453F6F11-FACF-4FF3-83E8-674536718185}" type="slidenum">
              <a:rPr lang="en-US" sz="1200"/>
              <a:pPr algn="r"/>
              <a:t>27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174084"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49EB0673-65F0-48D9-8474-FFB7DB4E39E1}" type="slidenum">
              <a:rPr lang="en-US" sz="1200"/>
              <a:pPr algn="r"/>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Connect concrete to abstract by giving participants  some division problems to solve using the common denominator method.</a:t>
            </a:r>
          </a:p>
        </p:txBody>
      </p:sp>
      <p:sp>
        <p:nvSpPr>
          <p:cNvPr id="194564"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41135CDB-7134-455E-9D79-C12F436E5C18}" type="slidenum">
              <a:rPr lang="en-US" sz="1200"/>
              <a:pPr algn="r"/>
              <a:t>28</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Invariably, the traditional algorithm will come up even if the teacher has not introduced it himself.  </a:t>
            </a:r>
          </a:p>
          <a:p>
            <a:r>
              <a:rPr lang="en-US" smtClean="0">
                <a:latin typeface="Arial" pitchFamily="34" charset="0"/>
                <a:ea typeface="ＭＳ Ｐゴシック" pitchFamily="34" charset="-128"/>
              </a:rPr>
              <a:t>Teachers need to be ready to discuss it. </a:t>
            </a:r>
          </a:p>
          <a:p>
            <a:r>
              <a:rPr lang="en-US" smtClean="0">
                <a:latin typeface="Arial" pitchFamily="34" charset="0"/>
                <a:ea typeface="ＭＳ Ｐゴシック" pitchFamily="34" charset="-128"/>
              </a:rPr>
              <a:t>Remember that one focus of the 2009 standards is to model </a:t>
            </a:r>
            <a:r>
              <a:rPr lang="en-US" i="1" smtClean="0">
                <a:latin typeface="Arial" pitchFamily="34" charset="0"/>
                <a:ea typeface="ＭＳ Ｐゴシック" pitchFamily="34" charset="-128"/>
              </a:rPr>
              <a:t>multiple</a:t>
            </a:r>
            <a:r>
              <a:rPr lang="en-US" smtClean="0">
                <a:latin typeface="Arial" pitchFamily="34" charset="0"/>
                <a:ea typeface="ＭＳ Ｐゴシック" pitchFamily="34" charset="-128"/>
              </a:rPr>
              <a:t> representations for division of fractions.  Time considering the algorithm is worthwhile but it’s not the only way to divide fractions.</a:t>
            </a:r>
          </a:p>
          <a:p>
            <a:r>
              <a:rPr lang="en-US" smtClean="0">
                <a:latin typeface="Arial" pitchFamily="34" charset="0"/>
                <a:ea typeface="ＭＳ Ｐゴシック" pitchFamily="34" charset="-128"/>
              </a:rPr>
              <a:t>The next slides attempt to give teachers some ideas about how to help students think about that traditional algorithm.</a:t>
            </a:r>
          </a:p>
        </p:txBody>
      </p:sp>
      <p:sp>
        <p:nvSpPr>
          <p:cNvPr id="195588"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09CBEDC6-5F32-4A50-8468-7C6D4B21EEC2}" type="slidenum">
              <a:rPr lang="en-US" sz="1200"/>
              <a:pPr algn="r"/>
              <a:t>29</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This is a difficult idea to understand and could take several days in itself.  The gist is that we should always be teaching for understanding, and we want students to understand the procedures they are using to solve problems. </a:t>
            </a:r>
          </a:p>
          <a:p>
            <a:r>
              <a:rPr lang="en-US" smtClean="0">
                <a:latin typeface="Arial" pitchFamily="34" charset="0"/>
                <a:ea typeface="ＭＳ Ｐゴシック" pitchFamily="34" charset="-128"/>
              </a:rPr>
              <a:t>Multiplying by the reciprocal is not the only method for dividing fractions.  </a:t>
            </a:r>
          </a:p>
        </p:txBody>
      </p:sp>
      <p:sp>
        <p:nvSpPr>
          <p:cNvPr id="196612"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172CE5E4-C0A8-406A-83DB-7A2BC391EEB1}" type="slidenum">
              <a:rPr lang="en-US" sz="1200"/>
              <a:pPr algn="r"/>
              <a:t>31</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Participants will fold a sheet of paper into four quadrants, then represent a given problem contextually, graphically, and numerically.  Assign each table a different expression to work with.</a:t>
            </a:r>
          </a:p>
          <a:p>
            <a:endParaRPr lang="en-US" smtClean="0">
              <a:latin typeface="Arial" pitchFamily="34" charset="0"/>
              <a:ea typeface="ＭＳ Ｐゴシック" pitchFamily="34" charset="-128"/>
            </a:endParaRPr>
          </a:p>
          <a:p>
            <a:pPr algn="ctr"/>
            <a:r>
              <a:rPr lang="en-US" smtClean="0">
                <a:latin typeface="Arial" pitchFamily="34" charset="0"/>
                <a:ea typeface="ＭＳ Ｐゴシック" pitchFamily="34" charset="-128"/>
              </a:rPr>
              <a:t>         ¾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2</a:t>
            </a:r>
            <a:r>
              <a:rPr lang="en-US" smtClean="0">
                <a:latin typeface="Arial" pitchFamily="34" charset="0"/>
                <a:ea typeface="ＭＳ Ｐゴシック" pitchFamily="34" charset="-128"/>
              </a:rPr>
              <a:t> </a:t>
            </a:r>
          </a:p>
          <a:p>
            <a:pPr lvl="1" algn="ctr">
              <a:lnSpc>
                <a:spcPct val="90000"/>
              </a:lnSpc>
            </a:pPr>
            <a:r>
              <a:rPr lang="en-US" baseline="30000" smtClean="0">
                <a:latin typeface="Arial" pitchFamily="34" charset="0"/>
                <a:ea typeface="ＭＳ Ｐゴシック" pitchFamily="34" charset="-128"/>
              </a:rPr>
              <a:t>2</a:t>
            </a:r>
            <a:r>
              <a:rPr lang="en-US"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smtClean="0">
                <a:latin typeface="Arial" pitchFamily="34" charset="0"/>
                <a:ea typeface="ＭＳ Ｐゴシック" pitchFamily="34" charset="-128"/>
              </a:rPr>
              <a:t> ÷ ¼</a:t>
            </a:r>
          </a:p>
          <a:p>
            <a:pPr lvl="1" algn="ctr">
              <a:lnSpc>
                <a:spcPct val="90000"/>
              </a:lnSpc>
            </a:pPr>
            <a:r>
              <a:rPr lang="en-US" baseline="30000" smtClean="0">
                <a:latin typeface="Arial" pitchFamily="34" charset="0"/>
                <a:ea typeface="ＭＳ Ｐゴシック" pitchFamily="34" charset="-128"/>
              </a:rPr>
              <a:t>5</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2</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baseline="30000" smtClean="0">
                <a:latin typeface="Arial" pitchFamily="34" charset="0"/>
                <a:ea typeface="ＭＳ Ｐゴシック" pitchFamily="34" charset="-128"/>
              </a:rPr>
              <a:t>2</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3</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smtClean="0">
                <a:latin typeface="Arial" pitchFamily="34" charset="0"/>
                <a:ea typeface="ＭＳ Ｐゴシック" pitchFamily="34" charset="-128"/>
              </a:rPr>
              <a:t>1</a:t>
            </a:r>
            <a:r>
              <a:rPr lang="en-US" baseline="30000" smtClean="0">
                <a:latin typeface="Arial" pitchFamily="34" charset="0"/>
                <a:ea typeface="ＭＳ Ｐゴシック" pitchFamily="34" charset="-128"/>
              </a:rPr>
              <a:t>2</a:t>
            </a:r>
            <a:r>
              <a:rPr lang="en-US"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b="1" smtClean="0">
                <a:latin typeface="Arial" pitchFamily="34" charset="0"/>
                <a:ea typeface="ＭＳ Ｐゴシック" pitchFamily="34" charset="-128"/>
              </a:rPr>
              <a:t>÷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2</a:t>
            </a:r>
            <a:r>
              <a:rPr lang="en-US" smtClean="0">
                <a:latin typeface="Arial" pitchFamily="34" charset="0"/>
                <a:ea typeface="ＭＳ Ｐゴシック" pitchFamily="34" charset="-128"/>
              </a:rPr>
              <a:t> </a:t>
            </a:r>
            <a:endParaRPr lang="en-US" baseline="-25000" smtClean="0">
              <a:latin typeface="Arial" pitchFamily="34" charset="0"/>
              <a:ea typeface="ＭＳ Ｐゴシック" pitchFamily="34" charset="-128"/>
            </a:endParaRPr>
          </a:p>
          <a:p>
            <a:pPr lvl="1" algn="ctr">
              <a:lnSpc>
                <a:spcPct val="90000"/>
              </a:lnSpc>
            </a:pPr>
            <a:endParaRPr lang="en-US" baseline="-25000" smtClean="0">
              <a:latin typeface="Arial" pitchFamily="34" charset="0"/>
              <a:ea typeface="ＭＳ Ｐゴシック" pitchFamily="34" charset="-128"/>
            </a:endParaRPr>
          </a:p>
          <a:p>
            <a:pPr lvl="1" algn="ctr">
              <a:lnSpc>
                <a:spcPct val="90000"/>
              </a:lnSpc>
            </a:pPr>
            <a:endParaRPr lang="en-US" smtClean="0">
              <a:latin typeface="Arial" pitchFamily="34" charset="0"/>
              <a:ea typeface="ＭＳ Ｐゴシック" pitchFamily="34" charset="-128"/>
            </a:endParaRPr>
          </a:p>
          <a:p>
            <a:pPr lvl="1" algn="ctr">
              <a:lnSpc>
                <a:spcPct val="90000"/>
              </a:lnSpc>
            </a:pPr>
            <a:r>
              <a:rPr lang="en-US" smtClean="0">
                <a:latin typeface="Arial" pitchFamily="34" charset="0"/>
                <a:ea typeface="ＭＳ Ｐゴシック" pitchFamily="34" charset="-128"/>
              </a:rPr>
              <a:t>It is important that everyone come back together and have some debriefing. </a:t>
            </a:r>
            <a:endParaRPr lang="en-US" baseline="-25000"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197636"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E6EF3BE0-8FC2-4DEF-8BAA-CF4B6175BD7F}" type="slidenum">
              <a:rPr lang="en-US" sz="1200"/>
              <a:pPr algn="r"/>
              <a:t>32</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Participants will fold a sheet of paper into four quadrants, then represent a given problem contextually, graphically, and numerically.  Assign each table a different expression to work with.</a:t>
            </a:r>
          </a:p>
          <a:p>
            <a:endParaRPr lang="en-US" smtClean="0">
              <a:latin typeface="Arial" pitchFamily="34" charset="0"/>
              <a:ea typeface="ＭＳ Ｐゴシック" pitchFamily="34" charset="-128"/>
            </a:endParaRPr>
          </a:p>
          <a:p>
            <a:pPr algn="ctr"/>
            <a:r>
              <a:rPr lang="en-US" smtClean="0">
                <a:latin typeface="Arial" pitchFamily="34" charset="0"/>
                <a:ea typeface="ＭＳ Ｐゴシック" pitchFamily="34" charset="-128"/>
              </a:rPr>
              <a:t>         ¾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2</a:t>
            </a:r>
            <a:r>
              <a:rPr lang="en-US" smtClean="0">
                <a:latin typeface="Arial" pitchFamily="34" charset="0"/>
                <a:ea typeface="ＭＳ Ｐゴシック" pitchFamily="34" charset="-128"/>
              </a:rPr>
              <a:t> </a:t>
            </a:r>
          </a:p>
          <a:p>
            <a:pPr lvl="1" algn="ctr">
              <a:lnSpc>
                <a:spcPct val="90000"/>
              </a:lnSpc>
            </a:pPr>
            <a:r>
              <a:rPr lang="en-US" baseline="30000" smtClean="0">
                <a:latin typeface="Arial" pitchFamily="34" charset="0"/>
                <a:ea typeface="ＭＳ Ｐゴシック" pitchFamily="34" charset="-128"/>
              </a:rPr>
              <a:t>2</a:t>
            </a:r>
            <a:r>
              <a:rPr lang="en-US"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smtClean="0">
                <a:latin typeface="Arial" pitchFamily="34" charset="0"/>
                <a:ea typeface="ＭＳ Ｐゴシック" pitchFamily="34" charset="-128"/>
              </a:rPr>
              <a:t> ÷ ¼</a:t>
            </a:r>
          </a:p>
          <a:p>
            <a:pPr lvl="1" algn="ctr">
              <a:lnSpc>
                <a:spcPct val="90000"/>
              </a:lnSpc>
            </a:pPr>
            <a:r>
              <a:rPr lang="en-US" baseline="30000" smtClean="0">
                <a:latin typeface="Arial" pitchFamily="34" charset="0"/>
                <a:ea typeface="ＭＳ Ｐゴシック" pitchFamily="34" charset="-128"/>
              </a:rPr>
              <a:t>5</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2</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baseline="30000" smtClean="0">
                <a:latin typeface="Arial" pitchFamily="34" charset="0"/>
                <a:ea typeface="ＭＳ Ｐゴシック" pitchFamily="34" charset="-128"/>
              </a:rPr>
              <a:t>2</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r>
              <a:rPr lang="en-US" b="1" smtClean="0">
                <a:latin typeface="Arial" pitchFamily="34" charset="0"/>
                <a:ea typeface="ＭＳ Ｐゴシック" pitchFamily="34" charset="-128"/>
              </a:rPr>
              <a:t> ÷ </a:t>
            </a:r>
            <a:r>
              <a:rPr lang="en-US" baseline="30000" smtClean="0">
                <a:latin typeface="Arial" pitchFamily="34" charset="0"/>
                <a:ea typeface="ＭＳ Ｐゴシック" pitchFamily="34" charset="-128"/>
              </a:rPr>
              <a:t>3</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6</a:t>
            </a:r>
          </a:p>
          <a:p>
            <a:pPr lvl="1" algn="ctr">
              <a:lnSpc>
                <a:spcPct val="90000"/>
              </a:lnSpc>
            </a:pPr>
            <a:r>
              <a:rPr lang="en-US" smtClean="0">
                <a:latin typeface="Arial" pitchFamily="34" charset="0"/>
                <a:ea typeface="ＭＳ Ｐゴシック" pitchFamily="34" charset="-128"/>
              </a:rPr>
              <a:t>1</a:t>
            </a:r>
            <a:r>
              <a:rPr lang="en-US" baseline="30000" smtClean="0">
                <a:latin typeface="Arial" pitchFamily="34" charset="0"/>
                <a:ea typeface="ＭＳ Ｐゴシック" pitchFamily="34" charset="-128"/>
              </a:rPr>
              <a:t>2</a:t>
            </a:r>
            <a:r>
              <a:rPr lang="en-US"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3</a:t>
            </a:r>
            <a:r>
              <a:rPr lang="en-US" b="1" smtClean="0">
                <a:latin typeface="Arial" pitchFamily="34" charset="0"/>
                <a:ea typeface="ＭＳ Ｐゴシック" pitchFamily="34" charset="-128"/>
              </a:rPr>
              <a:t>÷ </a:t>
            </a:r>
            <a:r>
              <a:rPr lang="en-US" baseline="30000" smtClean="0">
                <a:latin typeface="Arial" pitchFamily="34" charset="0"/>
                <a:ea typeface="ＭＳ Ｐゴシック" pitchFamily="34" charset="-128"/>
              </a:rPr>
              <a:t>1</a:t>
            </a:r>
            <a:r>
              <a:rPr lang="en-US" b="1" smtClean="0">
                <a:latin typeface="Arial" pitchFamily="34" charset="0"/>
                <a:ea typeface="ＭＳ Ｐゴシック" pitchFamily="34" charset="-128"/>
              </a:rPr>
              <a:t>/</a:t>
            </a:r>
            <a:r>
              <a:rPr lang="en-US" baseline="-25000" smtClean="0">
                <a:latin typeface="Arial" pitchFamily="34" charset="0"/>
                <a:ea typeface="ＭＳ Ｐゴシック" pitchFamily="34" charset="-128"/>
              </a:rPr>
              <a:t>2</a:t>
            </a:r>
            <a:r>
              <a:rPr lang="en-US" smtClean="0">
                <a:latin typeface="Arial" pitchFamily="34" charset="0"/>
                <a:ea typeface="ＭＳ Ｐゴシック" pitchFamily="34" charset="-128"/>
              </a:rPr>
              <a:t> </a:t>
            </a:r>
            <a:endParaRPr lang="en-US" baseline="-25000" smtClean="0">
              <a:latin typeface="Arial" pitchFamily="34" charset="0"/>
              <a:ea typeface="ＭＳ Ｐゴシック" pitchFamily="34" charset="-128"/>
            </a:endParaRPr>
          </a:p>
          <a:p>
            <a:pPr lvl="1" algn="ctr">
              <a:lnSpc>
                <a:spcPct val="90000"/>
              </a:lnSpc>
            </a:pPr>
            <a:endParaRPr lang="en-US" baseline="-25000" smtClean="0">
              <a:latin typeface="Arial" pitchFamily="34" charset="0"/>
              <a:ea typeface="ＭＳ Ｐゴシック" pitchFamily="34" charset="-128"/>
            </a:endParaRPr>
          </a:p>
          <a:p>
            <a:pPr lvl="1" algn="ctr">
              <a:lnSpc>
                <a:spcPct val="90000"/>
              </a:lnSpc>
            </a:pPr>
            <a:endParaRPr lang="en-US" smtClean="0">
              <a:latin typeface="Arial" pitchFamily="34" charset="0"/>
              <a:ea typeface="ＭＳ Ｐゴシック" pitchFamily="34" charset="-128"/>
            </a:endParaRPr>
          </a:p>
          <a:p>
            <a:pPr lvl="1" algn="ctr">
              <a:lnSpc>
                <a:spcPct val="90000"/>
              </a:lnSpc>
            </a:pPr>
            <a:r>
              <a:rPr lang="en-US" smtClean="0">
                <a:latin typeface="Arial" pitchFamily="34" charset="0"/>
                <a:ea typeface="ＭＳ Ｐゴシック" pitchFamily="34" charset="-128"/>
              </a:rPr>
              <a:t>It is important that everyone come back together and have some debriefing. </a:t>
            </a:r>
            <a:endParaRPr lang="en-US" baseline="-25000"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198660"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775E230F-DE1B-4D94-87B5-66056CEF3950}" type="slidenum">
              <a:rPr lang="en-US" sz="1200"/>
              <a:pPr algn="r"/>
              <a:t>33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Make the connection to the earlier discussion of the variety of meanings of multiplication (slide 8) and think about which make sense for fractions.  </a:t>
            </a:r>
          </a:p>
          <a:p>
            <a:r>
              <a:rPr lang="en-US" b="1" smtClean="0">
                <a:latin typeface="Arial" pitchFamily="34" charset="0"/>
                <a:ea typeface="ＭＳ Ｐゴシック" pitchFamily="34" charset="-128"/>
              </a:rPr>
              <a:t>Repeated Addition</a:t>
            </a:r>
            <a:r>
              <a:rPr lang="en-US" smtClean="0">
                <a:latin typeface="Arial" pitchFamily="34" charset="0"/>
                <a:ea typeface="ＭＳ Ｐゴシック" pitchFamily="34" charset="-128"/>
              </a:rPr>
              <a:t>: makes sense if fraction is multiplied by a whole number (2 ∙ 1/3 = 1/3 + 1/3), but not for fraction times fraction</a:t>
            </a:r>
          </a:p>
          <a:p>
            <a:r>
              <a:rPr lang="en-US" b="1" smtClean="0">
                <a:latin typeface="Arial" pitchFamily="34" charset="0"/>
                <a:ea typeface="ＭＳ Ｐゴシック" pitchFamily="34" charset="-128"/>
              </a:rPr>
              <a:t>Groups-Of</a:t>
            </a:r>
            <a:r>
              <a:rPr lang="en-US" smtClean="0">
                <a:latin typeface="Arial" pitchFamily="34" charset="0"/>
                <a:ea typeface="ＭＳ Ｐゴシック" pitchFamily="34" charset="-128"/>
              </a:rPr>
              <a:t>: makes sense if fraction is multiplied by whole number (2 groups or sets of 1/3)</a:t>
            </a:r>
          </a:p>
          <a:p>
            <a:r>
              <a:rPr lang="en-US" b="1" smtClean="0">
                <a:latin typeface="Arial" pitchFamily="34" charset="0"/>
                <a:ea typeface="ＭＳ Ｐゴシック" pitchFamily="34" charset="-128"/>
              </a:rPr>
              <a:t>Rectangular Array</a:t>
            </a:r>
            <a:r>
              <a:rPr lang="en-US" smtClean="0">
                <a:latin typeface="Arial" pitchFamily="34" charset="0"/>
                <a:ea typeface="ＭＳ Ｐゴシック" pitchFamily="34" charset="-128"/>
              </a:rPr>
              <a:t>: makes sense for fraction multiplied by whole number (2 rows with 1/3 apple in each row)</a:t>
            </a:r>
          </a:p>
          <a:p>
            <a:endParaRPr lang="en-US" smtClean="0">
              <a:latin typeface="Arial" pitchFamily="34" charset="0"/>
              <a:ea typeface="ＭＳ Ｐゴシック" pitchFamily="34" charset="-128"/>
            </a:endParaRPr>
          </a:p>
          <a:p>
            <a:r>
              <a:rPr lang="en-US" b="1" smtClean="0">
                <a:latin typeface="Arial" pitchFamily="34" charset="0"/>
                <a:ea typeface="ＭＳ Ｐゴシック" pitchFamily="34" charset="-128"/>
              </a:rPr>
              <a:t>Rate</a:t>
            </a:r>
            <a:r>
              <a:rPr lang="en-US" smtClean="0">
                <a:latin typeface="Arial" pitchFamily="34" charset="0"/>
                <a:ea typeface="ＭＳ Ｐゴシック" pitchFamily="34" charset="-128"/>
              </a:rPr>
              <a:t>: “Dave walked for 2 hours at a rate of 1/3 mile per hour” or “Dave walked ½ hour at a rate of 1/3 mile per hour”</a:t>
            </a:r>
          </a:p>
          <a:p>
            <a:r>
              <a:rPr lang="en-US" b="1" smtClean="0">
                <a:latin typeface="Arial" pitchFamily="34" charset="0"/>
                <a:ea typeface="ＭＳ Ｐゴシック" pitchFamily="34" charset="-128"/>
              </a:rPr>
              <a:t>Comparison</a:t>
            </a:r>
            <a:r>
              <a:rPr lang="en-US" smtClean="0">
                <a:latin typeface="Arial" pitchFamily="34" charset="0"/>
                <a:ea typeface="ＭＳ Ｐゴシック" pitchFamily="34" charset="-128"/>
              </a:rPr>
              <a:t>:  “Susie has 2 cookies, and Ralph has 1/3 as many cookies as Susie”</a:t>
            </a:r>
          </a:p>
          <a:p>
            <a:r>
              <a:rPr lang="en-US" b="1" smtClean="0">
                <a:latin typeface="Arial" pitchFamily="34" charset="0"/>
                <a:ea typeface="ＭＳ Ｐゴシック" pitchFamily="34" charset="-128"/>
              </a:rPr>
              <a:t>Combinations</a:t>
            </a:r>
            <a:r>
              <a:rPr lang="en-US" smtClean="0">
                <a:latin typeface="Arial" pitchFamily="34" charset="0"/>
                <a:ea typeface="ＭＳ Ｐゴシック" pitchFamily="34" charset="-128"/>
              </a:rPr>
              <a:t>: </a:t>
            </a:r>
          </a:p>
          <a:p>
            <a:r>
              <a:rPr lang="en-US" b="1" smtClean="0">
                <a:latin typeface="Arial" pitchFamily="34" charset="0"/>
                <a:ea typeface="ＭＳ Ｐゴシック" pitchFamily="34" charset="-128"/>
              </a:rPr>
              <a:t>Area</a:t>
            </a:r>
            <a:r>
              <a:rPr lang="en-US" smtClean="0">
                <a:latin typeface="Arial" pitchFamily="34" charset="0"/>
                <a:ea typeface="ＭＳ Ｐゴシック" pitchFamily="34" charset="-128"/>
              </a:rPr>
              <a:t>: “I need to cover a bulletin board that measures ½ yard long and 1/3 yard wide; how many square yards of fabric are needed?”</a:t>
            </a:r>
          </a:p>
          <a:p>
            <a:endParaRPr lang="en-US" smtClean="0">
              <a:latin typeface="Arial" pitchFamily="34" charset="0"/>
              <a:ea typeface="ＭＳ Ｐゴシック" pitchFamily="34" charset="-128"/>
            </a:endParaRPr>
          </a:p>
        </p:txBody>
      </p:sp>
      <p:sp>
        <p:nvSpPr>
          <p:cNvPr id="175108"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08F0D74B-FFB5-4425-9AE8-ABAB8B06646E}" type="slidenum">
              <a:rPr lang="en-US" sz="1200"/>
              <a:pPr algn="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Make the connection to the earlier discussion of the variety of meanings of multiplication (slide 8) and think about which make sense for fractions.  </a:t>
            </a:r>
          </a:p>
          <a:p>
            <a:r>
              <a:rPr lang="en-US" b="1" smtClean="0">
                <a:latin typeface="Arial" pitchFamily="34" charset="0"/>
                <a:ea typeface="ＭＳ Ｐゴシック" pitchFamily="34" charset="-128"/>
              </a:rPr>
              <a:t>Repeated Addition</a:t>
            </a:r>
            <a:r>
              <a:rPr lang="en-US" smtClean="0">
                <a:latin typeface="Arial" pitchFamily="34" charset="0"/>
                <a:ea typeface="ＭＳ Ｐゴシック" pitchFamily="34" charset="-128"/>
              </a:rPr>
              <a:t>: makes sense if fraction is multiplied by a whole number (2 ∙ 1/3 = 1/3 + 1/3), but not for fraction times fraction</a:t>
            </a:r>
          </a:p>
          <a:p>
            <a:r>
              <a:rPr lang="en-US" b="1" smtClean="0">
                <a:latin typeface="Arial" pitchFamily="34" charset="0"/>
                <a:ea typeface="ＭＳ Ｐゴシック" pitchFamily="34" charset="-128"/>
              </a:rPr>
              <a:t>Groups-Of</a:t>
            </a:r>
            <a:r>
              <a:rPr lang="en-US" smtClean="0">
                <a:latin typeface="Arial" pitchFamily="34" charset="0"/>
                <a:ea typeface="ＭＳ Ｐゴシック" pitchFamily="34" charset="-128"/>
              </a:rPr>
              <a:t>: makes sense if fraction is multiplied by whole number (2 groups or sets of 1/3)</a:t>
            </a:r>
          </a:p>
          <a:p>
            <a:r>
              <a:rPr lang="en-US" b="1" smtClean="0">
                <a:latin typeface="Arial" pitchFamily="34" charset="0"/>
                <a:ea typeface="ＭＳ Ｐゴシック" pitchFamily="34" charset="-128"/>
              </a:rPr>
              <a:t>Rectangular Array</a:t>
            </a:r>
            <a:r>
              <a:rPr lang="en-US" smtClean="0">
                <a:latin typeface="Arial" pitchFamily="34" charset="0"/>
                <a:ea typeface="ＭＳ Ｐゴシック" pitchFamily="34" charset="-128"/>
              </a:rPr>
              <a:t>: makes sense for fraction multiplied by whole number (2 rows with 1/3 apple in each row)</a:t>
            </a:r>
          </a:p>
          <a:p>
            <a:endParaRPr lang="en-US" smtClean="0">
              <a:latin typeface="Arial" pitchFamily="34" charset="0"/>
              <a:ea typeface="ＭＳ Ｐゴシック" pitchFamily="34" charset="-128"/>
            </a:endParaRPr>
          </a:p>
          <a:p>
            <a:r>
              <a:rPr lang="en-US" b="1" smtClean="0">
                <a:latin typeface="Arial" pitchFamily="34" charset="0"/>
                <a:ea typeface="ＭＳ Ｐゴシック" pitchFamily="34" charset="-128"/>
              </a:rPr>
              <a:t>Rate</a:t>
            </a:r>
            <a:r>
              <a:rPr lang="en-US" smtClean="0">
                <a:latin typeface="Arial" pitchFamily="34" charset="0"/>
                <a:ea typeface="ＭＳ Ｐゴシック" pitchFamily="34" charset="-128"/>
              </a:rPr>
              <a:t>: “Dave walked for 2 hours at a rate of 1/3 mile per hour” or “Dave walked ½ hour at a rate of 1/3 mile per hour”</a:t>
            </a:r>
          </a:p>
          <a:p>
            <a:r>
              <a:rPr lang="en-US" b="1" smtClean="0">
                <a:latin typeface="Arial" pitchFamily="34" charset="0"/>
                <a:ea typeface="ＭＳ Ｐゴシック" pitchFamily="34" charset="-128"/>
              </a:rPr>
              <a:t>Comparison</a:t>
            </a:r>
            <a:r>
              <a:rPr lang="en-US" smtClean="0">
                <a:latin typeface="Arial" pitchFamily="34" charset="0"/>
                <a:ea typeface="ＭＳ Ｐゴシック" pitchFamily="34" charset="-128"/>
              </a:rPr>
              <a:t>:  “Susie has 2 cookies, and Ralph has 1/3 as many cookies as Susie”</a:t>
            </a:r>
          </a:p>
          <a:p>
            <a:r>
              <a:rPr lang="en-US" b="1" smtClean="0">
                <a:latin typeface="Arial" pitchFamily="34" charset="0"/>
                <a:ea typeface="ＭＳ Ｐゴシック" pitchFamily="34" charset="-128"/>
              </a:rPr>
              <a:t>Combinations</a:t>
            </a:r>
            <a:r>
              <a:rPr lang="en-US" smtClean="0">
                <a:latin typeface="Arial" pitchFamily="34" charset="0"/>
                <a:ea typeface="ＭＳ Ｐゴシック" pitchFamily="34" charset="-128"/>
              </a:rPr>
              <a:t>: </a:t>
            </a:r>
          </a:p>
          <a:p>
            <a:r>
              <a:rPr lang="en-US" b="1" smtClean="0">
                <a:latin typeface="Arial" pitchFamily="34" charset="0"/>
                <a:ea typeface="ＭＳ Ｐゴシック" pitchFamily="34" charset="-128"/>
              </a:rPr>
              <a:t>Area</a:t>
            </a:r>
            <a:r>
              <a:rPr lang="en-US" smtClean="0">
                <a:latin typeface="Arial" pitchFamily="34" charset="0"/>
                <a:ea typeface="ＭＳ Ｐゴシック" pitchFamily="34" charset="-128"/>
              </a:rPr>
              <a:t>: “I need to cover a bulletin board that measures ½ yard long and 1/3 yard wide; how many square yards of fabric are needed?”</a:t>
            </a:r>
          </a:p>
          <a:p>
            <a:endParaRPr lang="en-US" smtClean="0">
              <a:latin typeface="Arial" pitchFamily="34" charset="0"/>
              <a:ea typeface="ＭＳ Ｐゴシック" pitchFamily="34" charset="-128"/>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3AC0F3DA-6325-4011-AAAF-92B0E72138E8}"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Take participants through the enhanced scope and sequence activity.  Spend no more than 15 minutes on this…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Participants will need blank paper and something to write with.</a:t>
            </a:r>
          </a:p>
        </p:txBody>
      </p:sp>
      <p:sp>
        <p:nvSpPr>
          <p:cNvPr id="179204"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DAFA470D-CA05-43CD-9F95-D02343882A93}" type="slidenum">
              <a:rPr lang="en-US" sz="1200"/>
              <a:pPr algn="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Ask participants to draw a picture to solve the problem.  One possible pictorial solution is on the following slide.</a:t>
            </a: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208CC33-14F5-4456-90D2-61EB0A51143D}" type="slidenum">
              <a:rPr lang="en-US" sz="1200"/>
              <a:pP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We start with one-half of one pizza.  That is, in effect, the “whole” amount we have to work with.</a:t>
            </a:r>
          </a:p>
          <a:p>
            <a:r>
              <a:rPr lang="en-US" smtClean="0">
                <a:latin typeface="Arial" pitchFamily="34" charset="0"/>
                <a:ea typeface="ＭＳ Ｐゴシック" pitchFamily="34" charset="-128"/>
              </a:rPr>
              <a:t>Each boy gets one-third of that amount, so we divide the half into three equal portions (dividing into three equal shares is the same as finding one-third of the amount).</a:t>
            </a:r>
          </a:p>
          <a:p>
            <a:r>
              <a:rPr lang="en-US" smtClean="0">
                <a:latin typeface="Arial" pitchFamily="34" charset="0"/>
                <a:ea typeface="ＭＳ Ｐゴシック" pitchFamily="34" charset="-128"/>
              </a:rPr>
              <a:t>Since the question refers to the share of the original pizza, we have to determine what each of those three pieces is in relation to the original whole.  The dotted segments extend across to show that each boy had 1/6 of the original pizza.</a:t>
            </a:r>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B234557-DCFF-4003-889C-D9A4737FCA4C}" type="slidenum">
              <a:rPr lang="en-US" sz="1200"/>
              <a:pP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This slide serves as a transition between multiplication and division, and should be reached by the 30 min. mark for this segment…</a:t>
            </a:r>
          </a:p>
        </p:txBody>
      </p:sp>
      <p:sp>
        <p:nvSpPr>
          <p:cNvPr id="182276" name="Slide Number Placeholder 3"/>
          <p:cNvSpPr txBox="1">
            <a:spLocks noGrp="1"/>
          </p:cNvSpPr>
          <p:nvPr/>
        </p:nvSpPr>
        <p:spPr bwMode="auto">
          <a:xfrm>
            <a:off x="3885579" y="8686489"/>
            <a:ext cx="2972421"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E8D8079F-D47C-48AA-9F93-E2F8B0596B8C}" type="slidenum">
              <a:rPr lang="en-US" sz="1200"/>
              <a:pPr algn="r"/>
              <a:t>13</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5FD9CEE-D3B3-4C76-B8AC-28964BBB1C7E}" type="slidenum">
              <a:rPr lang="en-US" sz="1200"/>
              <a:pPr/>
              <a:t>14</a:t>
            </a:fld>
            <a:endParaRPr lang="en-US" sz="120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DAC0F-0FAF-4FBB-BCB7-1C91FBDC2073}"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338093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AC0F-0FAF-4FBB-BCB7-1C91FBDC2073}"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278390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AC0F-0FAF-4FBB-BCB7-1C91FBDC2073}"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47094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AC0F-0FAF-4FBB-BCB7-1C91FBDC2073}"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205787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DAC0F-0FAF-4FBB-BCB7-1C91FBDC2073}"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139473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DAC0F-0FAF-4FBB-BCB7-1C91FBDC2073}"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3854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DAC0F-0FAF-4FBB-BCB7-1C91FBDC2073}" type="datetimeFigureOut">
              <a:rPr lang="en-US" smtClean="0"/>
              <a:t>2/24/2013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374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DAC0F-0FAF-4FBB-BCB7-1C91FBDC2073}" type="datetimeFigureOut">
              <a:rPr lang="en-US" smtClean="0"/>
              <a:t>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133655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DAC0F-0FAF-4FBB-BCB7-1C91FBDC2073}" type="datetimeFigureOut">
              <a:rPr lang="en-US" smtClean="0"/>
              <a:t>2/24/2013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197320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DAC0F-0FAF-4FBB-BCB7-1C91FBDC2073}"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33329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DAC0F-0FAF-4FBB-BCB7-1C91FBDC2073}"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378BC-49A8-460A-9E10-9B1873E4C930}" type="slidenum">
              <a:rPr lang="en-US" smtClean="0"/>
              <a:t>‹#›</a:t>
            </a:fld>
            <a:endParaRPr lang="en-US"/>
          </a:p>
        </p:txBody>
      </p:sp>
    </p:spTree>
    <p:extLst>
      <p:ext uri="{BB962C8B-B14F-4D97-AF65-F5344CB8AC3E}">
        <p14:creationId xmlns:p14="http://schemas.microsoft.com/office/powerpoint/2010/main" val="294795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DAC0F-0FAF-4FBB-BCB7-1C91FBDC2073}" type="datetimeFigureOut">
              <a:rPr lang="en-US" smtClean="0"/>
              <a:t>2/24/2013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378BC-49A8-460A-9E10-9B1873E4C930}" type="slidenum">
              <a:rPr lang="en-US" smtClean="0"/>
              <a:t>‹#›</a:t>
            </a:fld>
            <a:endParaRPr lang="en-US"/>
          </a:p>
        </p:txBody>
      </p:sp>
    </p:spTree>
    <p:extLst>
      <p:ext uri="{BB962C8B-B14F-4D97-AF65-F5344CB8AC3E}">
        <p14:creationId xmlns:p14="http://schemas.microsoft.com/office/powerpoint/2010/main" val="13415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14.jpeg"/><Relationship Id="rId7"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7.bin"/><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9.bin"/><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8.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19.w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21.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4.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6.bin"/><Relationship Id="rId11" Type="http://schemas.openxmlformats.org/officeDocument/2006/relationships/image" Target="../media/image23.emf"/><Relationship Id="rId5" Type="http://schemas.openxmlformats.org/officeDocument/2006/relationships/image" Target="../media/image21.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2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28.emf"/><Relationship Id="rId3" Type="http://schemas.openxmlformats.org/officeDocument/2006/relationships/notesSlide" Target="../notesSlides/notesSlide15.xml"/><Relationship Id="rId7" Type="http://schemas.openxmlformats.org/officeDocument/2006/relationships/image" Target="../media/image25.wmf"/><Relationship Id="rId12"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30.bin"/><Relationship Id="rId11" Type="http://schemas.openxmlformats.org/officeDocument/2006/relationships/image" Target="../media/image27.wmf"/><Relationship Id="rId5" Type="http://schemas.openxmlformats.org/officeDocument/2006/relationships/image" Target="../media/image24.wmf"/><Relationship Id="rId15" Type="http://schemas.openxmlformats.org/officeDocument/2006/relationships/image" Target="../media/image29.e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6.wmf"/><Relationship Id="rId1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3.wmf"/><Relationship Id="rId18" Type="http://schemas.openxmlformats.org/officeDocument/2006/relationships/image" Target="../media/image38.png"/><Relationship Id="rId3" Type="http://schemas.openxmlformats.org/officeDocument/2006/relationships/notesSlide" Target="../notesSlides/notesSlide16.xml"/><Relationship Id="rId7" Type="http://schemas.openxmlformats.org/officeDocument/2006/relationships/image" Target="../media/image30.emf"/><Relationship Id="rId12" Type="http://schemas.openxmlformats.org/officeDocument/2006/relationships/oleObject" Target="../embeddings/oleObject39.bin"/><Relationship Id="rId17" Type="http://schemas.openxmlformats.org/officeDocument/2006/relationships/image" Target="../media/image10.png"/><Relationship Id="rId2" Type="http://schemas.openxmlformats.org/officeDocument/2006/relationships/slideLayout" Target="../slideLayouts/slideLayout7.xml"/><Relationship Id="rId16" Type="http://schemas.openxmlformats.org/officeDocument/2006/relationships/image" Target="../media/image37.png"/><Relationship Id="rId20" Type="http://schemas.openxmlformats.org/officeDocument/2006/relationships/image" Target="../media/image35.wmf"/><Relationship Id="rId1" Type="http://schemas.openxmlformats.org/officeDocument/2006/relationships/vmlDrawing" Target="../drawings/vmlDrawing13.vml"/><Relationship Id="rId6" Type="http://schemas.openxmlformats.org/officeDocument/2006/relationships/oleObject" Target="../embeddings/oleObject36.bin"/><Relationship Id="rId11" Type="http://schemas.openxmlformats.org/officeDocument/2006/relationships/image" Target="../media/image32.wmf"/><Relationship Id="rId5" Type="http://schemas.openxmlformats.org/officeDocument/2006/relationships/image" Target="../media/image9.png"/><Relationship Id="rId15" Type="http://schemas.openxmlformats.org/officeDocument/2006/relationships/image" Target="../media/image34.wmf"/><Relationship Id="rId10" Type="http://schemas.openxmlformats.org/officeDocument/2006/relationships/oleObject" Target="../embeddings/oleObject38.bin"/><Relationship Id="rId19" Type="http://schemas.openxmlformats.org/officeDocument/2006/relationships/oleObject" Target="../embeddings/oleObject41.bin"/><Relationship Id="rId4" Type="http://schemas.openxmlformats.org/officeDocument/2006/relationships/image" Target="../media/image36.png"/><Relationship Id="rId9" Type="http://schemas.openxmlformats.org/officeDocument/2006/relationships/image" Target="../media/image31.emf"/><Relationship Id="rId14" Type="http://schemas.openxmlformats.org/officeDocument/2006/relationships/oleObject" Target="../embeddings/oleObject40.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39.wmf"/><Relationship Id="rId5" Type="http://schemas.openxmlformats.org/officeDocument/2006/relationships/oleObject" Target="../embeddings/oleObject43.bin"/><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4.wmf"/><Relationship Id="rId3" Type="http://schemas.openxmlformats.org/officeDocument/2006/relationships/notesSlide" Target="../notesSlides/notesSlide17.xml"/><Relationship Id="rId7" Type="http://schemas.openxmlformats.org/officeDocument/2006/relationships/image" Target="../media/image41.wmf"/><Relationship Id="rId12"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5.bin"/><Relationship Id="rId11" Type="http://schemas.openxmlformats.org/officeDocument/2006/relationships/image" Target="../media/image43.wmf"/><Relationship Id="rId5" Type="http://schemas.openxmlformats.org/officeDocument/2006/relationships/image" Target="../media/image40.wmf"/><Relationship Id="rId15" Type="http://schemas.openxmlformats.org/officeDocument/2006/relationships/image" Target="../media/image45.e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2.wmf"/><Relationship Id="rId14" Type="http://schemas.openxmlformats.org/officeDocument/2006/relationships/oleObject" Target="../embeddings/oleObject49.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6.wmf"/><Relationship Id="rId5" Type="http://schemas.openxmlformats.org/officeDocument/2006/relationships/oleObject" Target="../embeddings/oleObject51.bin"/><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7.wmf"/><Relationship Id="rId4" Type="http://schemas.openxmlformats.org/officeDocument/2006/relationships/oleObject" Target="../embeddings/oleObject53.bin"/></Relationships>
</file>

<file path=ppt/slides/_rels/slide2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49.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image" Target="../media/image54.wmf"/><Relationship Id="rId3" Type="http://schemas.openxmlformats.org/officeDocument/2006/relationships/notesSlide" Target="../notesSlides/notesSlide22.xml"/><Relationship Id="rId7" Type="http://schemas.openxmlformats.org/officeDocument/2006/relationships/image" Target="../media/image51.wmf"/><Relationship Id="rId12" Type="http://schemas.openxmlformats.org/officeDocument/2006/relationships/oleObject" Target="../embeddings/oleObject59.bin"/><Relationship Id="rId17" Type="http://schemas.openxmlformats.org/officeDocument/2006/relationships/image" Target="../media/image56.wmf"/><Relationship Id="rId2" Type="http://schemas.openxmlformats.org/officeDocument/2006/relationships/slideLayout" Target="../slideLayouts/slideLayout7.xml"/><Relationship Id="rId16" Type="http://schemas.openxmlformats.org/officeDocument/2006/relationships/oleObject" Target="../embeddings/oleObject61.bin"/><Relationship Id="rId1" Type="http://schemas.openxmlformats.org/officeDocument/2006/relationships/vmlDrawing" Target="../drawings/vmlDrawing19.vml"/><Relationship Id="rId6" Type="http://schemas.openxmlformats.org/officeDocument/2006/relationships/oleObject" Target="../embeddings/oleObject56.bin"/><Relationship Id="rId11" Type="http://schemas.openxmlformats.org/officeDocument/2006/relationships/image" Target="../media/image53.wmf"/><Relationship Id="rId5" Type="http://schemas.openxmlformats.org/officeDocument/2006/relationships/image" Target="../media/image50.wmf"/><Relationship Id="rId15" Type="http://schemas.openxmlformats.org/officeDocument/2006/relationships/image" Target="../media/image55.w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52.wmf"/><Relationship Id="rId14" Type="http://schemas.openxmlformats.org/officeDocument/2006/relationships/oleObject" Target="../embeddings/oleObject60.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image" Target="../media/image3.wmf"/><Relationship Id="rId12"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4.wmf"/><Relationship Id="rId1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7.xml"/><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10.bin"/><Relationship Id="rId4" Type="http://schemas.openxmlformats.org/officeDocument/2006/relationships/image" Target="../media/image9.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457200"/>
            <a:ext cx="7772400" cy="1143000"/>
          </a:xfrm>
        </p:spPr>
        <p:txBody>
          <a:bodyPr>
            <a:normAutofit fontScale="90000"/>
          </a:bodyPr>
          <a:lstStyle/>
          <a:p>
            <a:pPr>
              <a:defRPr/>
            </a:pPr>
            <a:r>
              <a:rPr lang="en-US" dirty="0" smtClean="0">
                <a:cs typeface="+mj-cs"/>
              </a:rPr>
              <a:t>Modeling Multiplication and Division of Fractions</a:t>
            </a:r>
            <a:endParaRPr lang="en-US" dirty="0">
              <a:cs typeface="+mj-cs"/>
            </a:endParaRPr>
          </a:p>
        </p:txBody>
      </p:sp>
      <p:sp>
        <p:nvSpPr>
          <p:cNvPr id="4" name="Slide Number Placeholder 3"/>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8C450149-0D2A-40E5-B4AD-BBE637B4E1D6}" type="slidenum">
              <a:rPr lang="en-US" sz="1400" b="1">
                <a:latin typeface="Arial" charset="0"/>
                <a:ea typeface="+mn-ea"/>
              </a:rPr>
              <a:pPr algn="ctr" eaLnBrk="0" hangingPunct="0">
                <a:defRPr/>
              </a:pPr>
              <a:t>1</a:t>
            </a:fld>
            <a:endParaRPr lang="en-US" sz="1400" b="1" dirty="0">
              <a:latin typeface="Arial" charset="0"/>
              <a:ea typeface="+mn-ea"/>
            </a:endParaRPr>
          </a:p>
        </p:txBody>
      </p:sp>
      <p:pic>
        <p:nvPicPr>
          <p:cNvPr id="4813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62113"/>
            <a:ext cx="4648200"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87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5" name="Picture 17" descr="fem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52750"/>
            <a:ext cx="5413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2"/>
          <p:cNvSpPr>
            <a:spLocks noGrp="1" noChangeArrowheads="1"/>
          </p:cNvSpPr>
          <p:nvPr>
            <p:ph type="title"/>
          </p:nvPr>
        </p:nvSpPr>
        <p:spPr/>
        <p:txBody>
          <a:bodyPr/>
          <a:lstStyle/>
          <a:p>
            <a:r>
              <a:rPr lang="en-US" smtClean="0">
                <a:effectLst/>
              </a:rPr>
              <a:t> </a:t>
            </a:r>
          </a:p>
        </p:txBody>
      </p:sp>
      <p:graphicFrame>
        <p:nvGraphicFramePr>
          <p:cNvPr id="59396" name="Rectangle 4"/>
          <p:cNvGraphicFramePr>
            <a:graphicFrameLocks/>
          </p:cNvGraphicFramePr>
          <p:nvPr>
            <p:ph sz="half" idx="1"/>
          </p:nvPr>
        </p:nvGraphicFramePr>
        <p:xfrm>
          <a:off x="381000" y="1409700"/>
          <a:ext cx="8229600" cy="2101850"/>
        </p:xfrm>
        <a:graphic>
          <a:graphicData uri="http://schemas.openxmlformats.org/presentationml/2006/ole">
            <mc:AlternateContent xmlns:mc="http://schemas.openxmlformats.org/markup-compatibility/2006">
              <mc:Choice xmlns:v="urn:schemas-microsoft-com:vml" Requires="v">
                <p:oleObj spid="_x0000_s5122" name="Equation" r:id="rId4" imgW="0" imgH="0" progId="Equation.3">
                  <p:embed/>
                </p:oleObj>
              </mc:Choice>
              <mc:Fallback>
                <p:oleObj name="Equation" r:id="rId4" imgW="0" imgH="0" progId="Equation.3">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0" y="1409700"/>
                        <a:ext cx="8229600" cy="210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397" name="Rectangle 9"/>
          <p:cNvSpPr>
            <a:spLocks noChangeArrowheads="1"/>
          </p:cNvSpPr>
          <p:nvPr/>
        </p:nvSpPr>
        <p:spPr bwMode="auto">
          <a:xfrm>
            <a:off x="838200" y="762000"/>
            <a:ext cx="3695700" cy="1143000"/>
          </a:xfrm>
          <a:prstGeom prst="rect">
            <a:avLst/>
          </a:prstGeom>
          <a:noFill/>
          <a:ln>
            <a:noFill/>
          </a:ln>
          <a:effectLst>
            <a:outerShdw dist="12700" dir="8100000" algn="ctr" rotWithShape="0">
              <a:srgbClr val="FFFFFF">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US" sz="3600" b="1">
              <a:solidFill>
                <a:srgbClr val="0066FF"/>
              </a:solidFill>
              <a:ea typeface="MS Pゴシック"/>
              <a:cs typeface="MS Pゴシック"/>
            </a:endParaRPr>
          </a:p>
        </p:txBody>
      </p:sp>
      <p:sp>
        <p:nvSpPr>
          <p:cNvPr id="2" name="Title 1"/>
          <p:cNvSpPr>
            <a:spLocks/>
          </p:cNvSpPr>
          <p:nvPr/>
        </p:nvSpPr>
        <p:spPr bwMode="auto">
          <a:xfrm>
            <a:off x="1676400" y="266700"/>
            <a:ext cx="3810000" cy="1143000"/>
          </a:xfrm>
          <a:prstGeom prst="rect">
            <a:avLst/>
          </a:prstGeom>
          <a:noFill/>
          <a:ln w="9525">
            <a:noFill/>
            <a:miter lim="800000"/>
            <a:headEnd/>
            <a:tailEnd/>
          </a:ln>
          <a:effectLst>
            <a:outerShdw dist="12700" dir="8100000" algn="ctr" rotWithShape="0">
              <a:srgbClr val="FFFFFF">
                <a:alpha val="75000"/>
              </a:srgbClr>
            </a:outerShdw>
          </a:effectLst>
        </p:spPr>
        <p:txBody>
          <a:bodyPr anchor="ctr"/>
          <a:lstStyle/>
          <a:p>
            <a:pPr algn="ctr" eaLnBrk="0" hangingPunct="0">
              <a:defRPr/>
            </a:pPr>
            <a:endParaRPr lang="en-US" sz="4000" b="1">
              <a:solidFill>
                <a:srgbClr val="0066FF"/>
              </a:solidFill>
              <a:effectLst>
                <a:outerShdw blurRad="38100" dist="38100" dir="2700000" algn="tl">
                  <a:srgbClr val="C0C0C0"/>
                </a:outerShdw>
              </a:effectLst>
              <a:ea typeface="MS Pゴシック"/>
              <a:cs typeface="MS Pゴシック"/>
            </a:endParaRPr>
          </a:p>
        </p:txBody>
      </p:sp>
      <p:sp>
        <p:nvSpPr>
          <p:cNvPr id="59399" name="Line 12"/>
          <p:cNvSpPr>
            <a:spLocks noChangeShapeType="1"/>
          </p:cNvSpPr>
          <p:nvPr/>
        </p:nvSpPr>
        <p:spPr bwMode="auto">
          <a:xfrm>
            <a:off x="838200" y="3733800"/>
            <a:ext cx="7620000" cy="0"/>
          </a:xfrm>
          <a:prstGeom prst="line">
            <a:avLst/>
          </a:prstGeom>
          <a:noFill/>
          <a:ln w="127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32461" name="Line 13"/>
          <p:cNvSpPr>
            <a:spLocks noChangeShapeType="1"/>
          </p:cNvSpPr>
          <p:nvPr/>
        </p:nvSpPr>
        <p:spPr bwMode="auto">
          <a:xfrm>
            <a:off x="4533900" y="32766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66" name="Line 18"/>
          <p:cNvSpPr>
            <a:spLocks noChangeShapeType="1"/>
          </p:cNvSpPr>
          <p:nvPr/>
        </p:nvSpPr>
        <p:spPr bwMode="auto">
          <a:xfrm>
            <a:off x="1981200" y="3276600"/>
            <a:ext cx="0" cy="9144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67" name="Line 19"/>
          <p:cNvSpPr>
            <a:spLocks noChangeShapeType="1"/>
          </p:cNvSpPr>
          <p:nvPr/>
        </p:nvSpPr>
        <p:spPr bwMode="auto">
          <a:xfrm>
            <a:off x="3143250" y="3276600"/>
            <a:ext cx="0" cy="9144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469" name="Line 21"/>
          <p:cNvSpPr>
            <a:spLocks noChangeShapeType="1"/>
          </p:cNvSpPr>
          <p:nvPr/>
        </p:nvSpPr>
        <p:spPr bwMode="auto">
          <a:xfrm>
            <a:off x="7010400" y="3333750"/>
            <a:ext cx="0" cy="914400"/>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2470" name="Line 22"/>
          <p:cNvSpPr>
            <a:spLocks noChangeShapeType="1"/>
          </p:cNvSpPr>
          <p:nvPr/>
        </p:nvSpPr>
        <p:spPr bwMode="auto">
          <a:xfrm>
            <a:off x="5791200" y="3390900"/>
            <a:ext cx="0" cy="914400"/>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2472" name="Text Box 24"/>
          <p:cNvSpPr txBox="1">
            <a:spLocks noChangeArrowheads="1"/>
          </p:cNvSpPr>
          <p:nvPr/>
        </p:nvSpPr>
        <p:spPr bwMode="auto">
          <a:xfrm>
            <a:off x="1143000" y="5486400"/>
            <a:ext cx="6324600" cy="822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b="1">
                <a:solidFill>
                  <a:schemeClr val="bg1"/>
                </a:solidFill>
              </a:rPr>
              <a:t>Students need experiences with problems that lend themselves to a linear model.</a:t>
            </a:r>
          </a:p>
        </p:txBody>
      </p:sp>
      <p:graphicFrame>
        <p:nvGraphicFramePr>
          <p:cNvPr id="2066" name="Object 18"/>
          <p:cNvGraphicFramePr>
            <a:graphicFrameLocks noChangeAspect="1"/>
          </p:cNvGraphicFramePr>
          <p:nvPr/>
        </p:nvGraphicFramePr>
        <p:xfrm>
          <a:off x="3143250" y="406400"/>
          <a:ext cx="1473200" cy="1096963"/>
        </p:xfrm>
        <a:graphic>
          <a:graphicData uri="http://schemas.openxmlformats.org/presentationml/2006/ole">
            <mc:AlternateContent xmlns:mc="http://schemas.openxmlformats.org/markup-compatibility/2006">
              <mc:Choice xmlns:v="urn:schemas-microsoft-com:vml" Requires="v">
                <p:oleObj spid="_x0000_s5123" name="Equation" r:id="rId5" imgW="533341" imgH="400042" progId="Equation.3">
                  <p:embed/>
                </p:oleObj>
              </mc:Choice>
              <mc:Fallback>
                <p:oleObj name="Equation" r:id="rId5" imgW="533341" imgH="40004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3250" y="406400"/>
                        <a:ext cx="14732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7" name="Object 19"/>
          <p:cNvGraphicFramePr>
            <a:graphicFrameLocks noChangeAspect="1"/>
          </p:cNvGraphicFramePr>
          <p:nvPr/>
        </p:nvGraphicFramePr>
        <p:xfrm>
          <a:off x="4835525" y="406400"/>
          <a:ext cx="446088" cy="1096963"/>
        </p:xfrm>
        <a:graphic>
          <a:graphicData uri="http://schemas.openxmlformats.org/presentationml/2006/ole">
            <mc:AlternateContent xmlns:mc="http://schemas.openxmlformats.org/markup-compatibility/2006">
              <mc:Choice xmlns:v="urn:schemas-microsoft-com:vml" Requires="v">
                <p:oleObj spid="_x0000_s5124" name="Equation" r:id="rId7" imgW="152383" imgH="400042" progId="Equation.3">
                  <p:embed/>
                </p:oleObj>
              </mc:Choice>
              <mc:Fallback>
                <p:oleObj name="Equation" r:id="rId7" imgW="152383" imgH="40004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35525" y="406400"/>
                        <a:ext cx="446088"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Slide Number Placeholder 1"/>
          <p:cNvSpPr>
            <a:spLocks noGrp="1"/>
          </p:cNvSpPr>
          <p:nvPr>
            <p:ph type="sldNum" sz="quarter" idx="10"/>
          </p:nvPr>
        </p:nvSpPr>
        <p:spPr/>
        <p:txBody>
          <a:bodyPr/>
          <a:lstStyle/>
          <a:p>
            <a:pPr>
              <a:defRPr/>
            </a:pPr>
            <a:fld id="{A12C77E6-9BA1-446D-B186-10CABCD5A7DC}" type="slidenum">
              <a:rPr lang="en-US" smtClean="0"/>
              <a:pPr>
                <a:defRPr/>
              </a:pPr>
              <a:t>10</a:t>
            </a:fld>
            <a:endParaRPr lang="en-US" dirty="0"/>
          </a:p>
        </p:txBody>
      </p:sp>
    </p:spTree>
    <p:extLst>
      <p:ext uri="{BB962C8B-B14F-4D97-AF65-F5344CB8AC3E}">
        <p14:creationId xmlns:p14="http://schemas.microsoft.com/office/powerpoint/2010/main" val="613000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66"/>
                                        </p:tgtEl>
                                        <p:attrNameLst>
                                          <p:attrName>style.visibility</p:attrName>
                                        </p:attrNameLst>
                                      </p:cBhvr>
                                      <p:to>
                                        <p:strVal val="visible"/>
                                      </p:to>
                                    </p:set>
                                    <p:anim calcmode="lin" valueType="num">
                                      <p:cBhvr additive="base">
                                        <p:cTn id="7" dur="500" fill="hold"/>
                                        <p:tgtEl>
                                          <p:spTgt spid="2066"/>
                                        </p:tgtEl>
                                        <p:attrNameLst>
                                          <p:attrName>ppt_x</p:attrName>
                                        </p:attrNameLst>
                                      </p:cBhvr>
                                      <p:tavLst>
                                        <p:tav tm="0">
                                          <p:val>
                                            <p:strVal val="0-#ppt_w/2"/>
                                          </p:val>
                                        </p:tav>
                                        <p:tav tm="100000">
                                          <p:val>
                                            <p:strVal val="#ppt_x"/>
                                          </p:val>
                                        </p:tav>
                                      </p:tavLst>
                                    </p:anim>
                                    <p:anim calcmode="lin" valueType="num">
                                      <p:cBhvr additive="base">
                                        <p:cTn id="8" dur="500" fill="hold"/>
                                        <p:tgtEl>
                                          <p:spTgt spid="20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24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2466"/>
                                        </p:tgtEl>
                                        <p:attrNameLst>
                                          <p:attrName>style.visibility</p:attrName>
                                        </p:attrNameLst>
                                      </p:cBhvr>
                                      <p:to>
                                        <p:strVal val="visible"/>
                                      </p:to>
                                    </p:set>
                                    <p:animEffect transition="in" filter="dissolve">
                                      <p:cBhvr>
                                        <p:cTn id="17" dur="500"/>
                                        <p:tgtEl>
                                          <p:spTgt spid="232466"/>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232467"/>
                                        </p:tgtEl>
                                        <p:attrNameLst>
                                          <p:attrName>style.visibility</p:attrName>
                                        </p:attrNameLst>
                                      </p:cBhvr>
                                      <p:to>
                                        <p:strVal val="visible"/>
                                      </p:to>
                                    </p:set>
                                    <p:animEffect transition="in" filter="dissolve">
                                      <p:cBhvr>
                                        <p:cTn id="21" dur="500"/>
                                        <p:tgtEl>
                                          <p:spTgt spid="23246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3" presetClass="path" presetSubtype="0" accel="50000" decel="50000" fill="hold" nodeType="clickEffect">
                                  <p:stCondLst>
                                    <p:cond delay="0"/>
                                  </p:stCondLst>
                                  <p:childTnLst>
                                    <p:animMotion origin="layout" path="M 3.33333E-6 -1.11111E-6 L 0.125 -1.11111E-6 " pathEditMode="relative" rAng="0" ptsTypes="AA">
                                      <p:cBhvr>
                                        <p:cTn id="25" dur="2000" fill="hold"/>
                                        <p:tgtEl>
                                          <p:spTgt spid="2065"/>
                                        </p:tgtEl>
                                        <p:attrNameLst>
                                          <p:attrName>ppt_x</p:attrName>
                                          <p:attrName>ppt_y</p:attrName>
                                        </p:attrNameLst>
                                      </p:cBhvr>
                                      <p:rCtr x="6250" y="0"/>
                                    </p:animMotion>
                                  </p:childTnLst>
                                </p:cTn>
                              </p:par>
                            </p:childTnLst>
                          </p:cTn>
                        </p:par>
                        <p:par>
                          <p:cTn id="26" fill="hold" nodeType="afterGroup">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232470"/>
                                        </p:tgtEl>
                                        <p:attrNameLst>
                                          <p:attrName>style.visibility</p:attrName>
                                        </p:attrNameLst>
                                      </p:cBhvr>
                                      <p:to>
                                        <p:strVal val="visible"/>
                                      </p:to>
                                    </p:set>
                                    <p:animEffect transition="in" filter="dissolve">
                                      <p:cBhvr>
                                        <p:cTn id="29" dur="500"/>
                                        <p:tgtEl>
                                          <p:spTgt spid="232470"/>
                                        </p:tgtEl>
                                      </p:cBhvr>
                                    </p:animEffect>
                                  </p:childTnLst>
                                </p:cTn>
                              </p:par>
                            </p:childTnLst>
                          </p:cTn>
                        </p:par>
                        <p:par>
                          <p:cTn id="30" fill="hold" nodeType="afterGroup">
                            <p:stCondLst>
                              <p:cond delay="2500"/>
                            </p:stCondLst>
                            <p:childTnLst>
                              <p:par>
                                <p:cTn id="31" presetID="9" presetClass="entr" presetSubtype="0" fill="hold" grpId="0" nodeType="afterEffect">
                                  <p:stCondLst>
                                    <p:cond delay="0"/>
                                  </p:stCondLst>
                                  <p:childTnLst>
                                    <p:set>
                                      <p:cBhvr>
                                        <p:cTn id="32" dur="1" fill="hold">
                                          <p:stCondLst>
                                            <p:cond delay="0"/>
                                          </p:stCondLst>
                                        </p:cTn>
                                        <p:tgtEl>
                                          <p:spTgt spid="232469"/>
                                        </p:tgtEl>
                                        <p:attrNameLst>
                                          <p:attrName>style.visibility</p:attrName>
                                        </p:attrNameLst>
                                      </p:cBhvr>
                                      <p:to>
                                        <p:strVal val="visible"/>
                                      </p:to>
                                    </p:set>
                                    <p:animEffect transition="in" filter="dissolve">
                                      <p:cBhvr>
                                        <p:cTn id="33" dur="500"/>
                                        <p:tgtEl>
                                          <p:spTgt spid="23246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nodeType="clickEffect">
                                  <p:stCondLst>
                                    <p:cond delay="0"/>
                                  </p:stCondLst>
                                  <p:childTnLst>
                                    <p:set>
                                      <p:cBhvr>
                                        <p:cTn id="37" dur="1" fill="hold">
                                          <p:stCondLst>
                                            <p:cond delay="0"/>
                                          </p:stCondLst>
                                        </p:cTn>
                                        <p:tgtEl>
                                          <p:spTgt spid="2067"/>
                                        </p:tgtEl>
                                        <p:attrNameLst>
                                          <p:attrName>style.visibility</p:attrName>
                                        </p:attrNameLst>
                                      </p:cBhvr>
                                      <p:to>
                                        <p:strVal val="visible"/>
                                      </p:to>
                                    </p:set>
                                    <p:anim calcmode="lin" valueType="num">
                                      <p:cBhvr additive="base">
                                        <p:cTn id="38" dur="500" fill="hold"/>
                                        <p:tgtEl>
                                          <p:spTgt spid="2067"/>
                                        </p:tgtEl>
                                        <p:attrNameLst>
                                          <p:attrName>ppt_x</p:attrName>
                                        </p:attrNameLst>
                                      </p:cBhvr>
                                      <p:tavLst>
                                        <p:tav tm="0">
                                          <p:val>
                                            <p:strVal val="1+#ppt_w/2"/>
                                          </p:val>
                                        </p:tav>
                                        <p:tav tm="100000">
                                          <p:val>
                                            <p:strVal val="#ppt_x"/>
                                          </p:val>
                                        </p:tav>
                                      </p:tavLst>
                                    </p:anim>
                                    <p:anim calcmode="lin" valueType="num">
                                      <p:cBhvr additive="base">
                                        <p:cTn id="39"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32472"/>
                                        </p:tgtEl>
                                        <p:attrNameLst>
                                          <p:attrName>style.visibility</p:attrName>
                                        </p:attrNameLst>
                                      </p:cBhvr>
                                      <p:to>
                                        <p:strVal val="visible"/>
                                      </p:to>
                                    </p:set>
                                    <p:anim calcmode="lin" valueType="num">
                                      <p:cBhvr additive="base">
                                        <p:cTn id="44" dur="500" fill="hold"/>
                                        <p:tgtEl>
                                          <p:spTgt spid="232472"/>
                                        </p:tgtEl>
                                        <p:attrNameLst>
                                          <p:attrName>ppt_x</p:attrName>
                                        </p:attrNameLst>
                                      </p:cBhvr>
                                      <p:tavLst>
                                        <p:tav tm="0">
                                          <p:val>
                                            <p:strVal val="#ppt_x"/>
                                          </p:val>
                                        </p:tav>
                                        <p:tav tm="100000">
                                          <p:val>
                                            <p:strVal val="#ppt_x"/>
                                          </p:val>
                                        </p:tav>
                                      </p:tavLst>
                                    </p:anim>
                                    <p:anim calcmode="lin" valueType="num">
                                      <p:cBhvr additive="base">
                                        <p:cTn id="45" dur="500" fill="hold"/>
                                        <p:tgtEl>
                                          <p:spTgt spid="2324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61" grpId="0" animBg="1"/>
      <p:bldP spid="232466" grpId="0" animBg="1"/>
      <p:bldP spid="232467" grpId="0" animBg="1"/>
      <p:bldP spid="232469" grpId="0" animBg="1"/>
      <p:bldP spid="232470" grpId="0" animBg="1"/>
      <p:bldP spid="23247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sz="3600" smtClean="0">
                <a:effectLst/>
              </a:rPr>
              <a:t>Another Context for </a:t>
            </a:r>
            <a:br>
              <a:rPr lang="en-US" sz="3600" smtClean="0">
                <a:effectLst/>
              </a:rPr>
            </a:br>
            <a:r>
              <a:rPr lang="en-US" sz="3600" smtClean="0">
                <a:effectLst/>
              </a:rPr>
              <a:t>Multiplication of Fractions</a:t>
            </a:r>
          </a:p>
        </p:txBody>
      </p:sp>
      <p:sp>
        <p:nvSpPr>
          <p:cNvPr id="60419" name="Rectangle 3"/>
          <p:cNvSpPr>
            <a:spLocks noGrp="1" noChangeArrowheads="1"/>
          </p:cNvSpPr>
          <p:nvPr>
            <p:ph type="body" idx="1"/>
          </p:nvPr>
        </p:nvSpPr>
        <p:spPr/>
        <p:txBody>
          <a:bodyPr/>
          <a:lstStyle/>
          <a:p>
            <a:pPr>
              <a:lnSpc>
                <a:spcPct val="90000"/>
              </a:lnSpc>
            </a:pPr>
            <a:r>
              <a:rPr lang="en-US" sz="3200" smtClean="0">
                <a:effectLst/>
              </a:rPr>
              <a:t>Mrs. Jones has 24 gold stickers that she bought to put on perfect test papers.  She took    of the stickers out of the package, and then she used    of that half on the papers. </a:t>
            </a:r>
          </a:p>
          <a:p>
            <a:pPr>
              <a:lnSpc>
                <a:spcPct val="90000"/>
              </a:lnSpc>
            </a:pPr>
            <a:endParaRPr lang="en-US" sz="3200" smtClean="0">
              <a:effectLst/>
            </a:endParaRPr>
          </a:p>
          <a:p>
            <a:pPr>
              <a:lnSpc>
                <a:spcPct val="90000"/>
              </a:lnSpc>
            </a:pPr>
            <a:r>
              <a:rPr lang="en-US" sz="3200" smtClean="0">
                <a:effectLst/>
              </a:rPr>
              <a:t>What fraction of the 24 stickers did she use on the perfect test papers?</a:t>
            </a:r>
          </a:p>
        </p:txBody>
      </p:sp>
      <p:sp>
        <p:nvSpPr>
          <p:cNvPr id="236548" name="AutoShape 4"/>
          <p:cNvSpPr>
            <a:spLocks noChangeArrowheads="1"/>
          </p:cNvSpPr>
          <p:nvPr/>
        </p:nvSpPr>
        <p:spPr bwMode="auto">
          <a:xfrm rot="-1297929">
            <a:off x="7620000" y="914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graphicFrame>
        <p:nvGraphicFramePr>
          <p:cNvPr id="60421" name="Object 6"/>
          <p:cNvGraphicFramePr>
            <a:graphicFrameLocks noChangeAspect="1"/>
          </p:cNvGraphicFramePr>
          <p:nvPr/>
        </p:nvGraphicFramePr>
        <p:xfrm>
          <a:off x="2290763" y="3568700"/>
          <a:ext cx="300037" cy="736600"/>
        </p:xfrm>
        <a:graphic>
          <a:graphicData uri="http://schemas.openxmlformats.org/presentationml/2006/ole">
            <mc:AlternateContent xmlns:mc="http://schemas.openxmlformats.org/markup-compatibility/2006">
              <mc:Choice xmlns:v="urn:schemas-microsoft-com:vml" Requires="v">
                <p:oleObj spid="_x0000_s6146" name="Equation" r:id="rId3" imgW="164957" imgH="406048" progId="Equation.3">
                  <p:embed/>
                </p:oleObj>
              </mc:Choice>
              <mc:Fallback>
                <p:oleObj name="Equation" r:id="rId3"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0763" y="3568700"/>
                        <a:ext cx="300037"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2" name="Object 7"/>
          <p:cNvGraphicFramePr>
            <a:graphicFrameLocks noChangeAspect="1"/>
          </p:cNvGraphicFramePr>
          <p:nvPr/>
        </p:nvGraphicFramePr>
        <p:xfrm>
          <a:off x="4724400" y="2667000"/>
          <a:ext cx="300038" cy="736600"/>
        </p:xfrm>
        <a:graphic>
          <a:graphicData uri="http://schemas.openxmlformats.org/presentationml/2006/ole">
            <mc:AlternateContent xmlns:mc="http://schemas.openxmlformats.org/markup-compatibility/2006">
              <mc:Choice xmlns:v="urn:schemas-microsoft-com:vml" Requires="v">
                <p:oleObj spid="_x0000_s6147" name="Equation" r:id="rId5" imgW="164957" imgH="406048" progId="Equation.3">
                  <p:embed/>
                </p:oleObj>
              </mc:Choice>
              <mc:Fallback>
                <p:oleObj name="Equation" r:id="rId5" imgW="164957" imgH="40604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2667000"/>
                        <a:ext cx="300038"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Slide Number Placeholder 1"/>
          <p:cNvSpPr>
            <a:spLocks noGrp="1"/>
          </p:cNvSpPr>
          <p:nvPr>
            <p:ph type="sldNum" sz="quarter" idx="10"/>
          </p:nvPr>
        </p:nvSpPr>
        <p:spPr/>
        <p:txBody>
          <a:bodyPr/>
          <a:lstStyle/>
          <a:p>
            <a:pPr>
              <a:defRPr/>
            </a:pPr>
            <a:fld id="{635BE36B-04AB-4785-901F-18B6F7310A60}" type="slidenum">
              <a:rPr lang="en-US" smtClean="0"/>
              <a:pPr>
                <a:defRPr/>
              </a:pPr>
              <a:t>11</a:t>
            </a:fld>
            <a:endParaRPr lang="en-US" dirty="0"/>
          </a:p>
        </p:txBody>
      </p:sp>
    </p:spTree>
    <p:extLst>
      <p:ext uri="{BB962C8B-B14F-4D97-AF65-F5344CB8AC3E}">
        <p14:creationId xmlns:p14="http://schemas.microsoft.com/office/powerpoint/2010/main" val="1678950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605" name="Rectangle 37"/>
          <p:cNvSpPr>
            <a:spLocks noChangeArrowheads="1"/>
          </p:cNvSpPr>
          <p:nvPr/>
        </p:nvSpPr>
        <p:spPr bwMode="auto">
          <a:xfrm>
            <a:off x="457200" y="1676400"/>
            <a:ext cx="1905000" cy="15621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37571" name="Rectangle 3"/>
          <p:cNvSpPr>
            <a:spLocks noGrp="1" noChangeArrowheads="1"/>
          </p:cNvSpPr>
          <p:nvPr>
            <p:ph type="body" idx="1"/>
          </p:nvPr>
        </p:nvSpPr>
        <p:spPr>
          <a:xfrm>
            <a:off x="457200" y="5257800"/>
            <a:ext cx="6705600" cy="914400"/>
          </a:xfrm>
          <a:solidFill>
            <a:srgbClr val="FF0000"/>
          </a:solidFill>
        </p:spPr>
        <p:txBody>
          <a:bodyPr/>
          <a:lstStyle/>
          <a:p>
            <a:pPr>
              <a:lnSpc>
                <a:spcPct val="80000"/>
              </a:lnSpc>
            </a:pPr>
            <a:r>
              <a:rPr lang="en-US" sz="2800" smtClean="0">
                <a:solidFill>
                  <a:srgbClr val="FFFFFF"/>
                </a:solidFill>
                <a:effectLst/>
              </a:rPr>
              <a:t>Problems involving discrete items </a:t>
            </a:r>
          </a:p>
          <a:p>
            <a:pPr>
              <a:lnSpc>
                <a:spcPct val="80000"/>
              </a:lnSpc>
            </a:pPr>
            <a:r>
              <a:rPr lang="en-US" sz="2800" smtClean="0">
                <a:solidFill>
                  <a:srgbClr val="FFFFFF"/>
                </a:solidFill>
                <a:effectLst/>
              </a:rPr>
              <a:t>may be represented with set models.</a:t>
            </a:r>
          </a:p>
        </p:txBody>
      </p:sp>
      <p:sp>
        <p:nvSpPr>
          <p:cNvPr id="237574" name="AutoShape 6"/>
          <p:cNvSpPr>
            <a:spLocks noChangeArrowheads="1"/>
          </p:cNvSpPr>
          <p:nvPr/>
        </p:nvSpPr>
        <p:spPr bwMode="auto">
          <a:xfrm>
            <a:off x="6858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75" name="AutoShape 7"/>
          <p:cNvSpPr>
            <a:spLocks noChangeArrowheads="1"/>
          </p:cNvSpPr>
          <p:nvPr/>
        </p:nvSpPr>
        <p:spPr bwMode="auto">
          <a:xfrm>
            <a:off x="16002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76" name="AutoShape 8"/>
          <p:cNvSpPr>
            <a:spLocks noChangeArrowheads="1"/>
          </p:cNvSpPr>
          <p:nvPr/>
        </p:nvSpPr>
        <p:spPr bwMode="auto">
          <a:xfrm>
            <a:off x="6858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77" name="AutoShape 9"/>
          <p:cNvSpPr>
            <a:spLocks noChangeArrowheads="1"/>
          </p:cNvSpPr>
          <p:nvPr/>
        </p:nvSpPr>
        <p:spPr bwMode="auto">
          <a:xfrm>
            <a:off x="6858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78" name="AutoShape 10"/>
          <p:cNvSpPr>
            <a:spLocks noChangeArrowheads="1"/>
          </p:cNvSpPr>
          <p:nvPr/>
        </p:nvSpPr>
        <p:spPr bwMode="auto">
          <a:xfrm>
            <a:off x="26670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79" name="AutoShape 11"/>
          <p:cNvSpPr>
            <a:spLocks noChangeArrowheads="1"/>
          </p:cNvSpPr>
          <p:nvPr/>
        </p:nvSpPr>
        <p:spPr bwMode="auto">
          <a:xfrm>
            <a:off x="6858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0" name="AutoShape 12"/>
          <p:cNvSpPr>
            <a:spLocks noChangeArrowheads="1"/>
          </p:cNvSpPr>
          <p:nvPr/>
        </p:nvSpPr>
        <p:spPr bwMode="auto">
          <a:xfrm>
            <a:off x="16002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1" name="AutoShape 13"/>
          <p:cNvSpPr>
            <a:spLocks noChangeArrowheads="1"/>
          </p:cNvSpPr>
          <p:nvPr/>
        </p:nvSpPr>
        <p:spPr bwMode="auto">
          <a:xfrm>
            <a:off x="48006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2" name="AutoShape 14"/>
          <p:cNvSpPr>
            <a:spLocks noChangeArrowheads="1"/>
          </p:cNvSpPr>
          <p:nvPr/>
        </p:nvSpPr>
        <p:spPr bwMode="auto">
          <a:xfrm>
            <a:off x="37338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3" name="AutoShape 15"/>
          <p:cNvSpPr>
            <a:spLocks noChangeArrowheads="1"/>
          </p:cNvSpPr>
          <p:nvPr/>
        </p:nvSpPr>
        <p:spPr bwMode="auto">
          <a:xfrm>
            <a:off x="37338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4" name="AutoShape 16"/>
          <p:cNvSpPr>
            <a:spLocks noChangeArrowheads="1"/>
          </p:cNvSpPr>
          <p:nvPr/>
        </p:nvSpPr>
        <p:spPr bwMode="auto">
          <a:xfrm>
            <a:off x="26670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5" name="AutoShape 17"/>
          <p:cNvSpPr>
            <a:spLocks noChangeArrowheads="1"/>
          </p:cNvSpPr>
          <p:nvPr/>
        </p:nvSpPr>
        <p:spPr bwMode="auto">
          <a:xfrm>
            <a:off x="48006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6" name="AutoShape 18"/>
          <p:cNvSpPr>
            <a:spLocks noChangeArrowheads="1"/>
          </p:cNvSpPr>
          <p:nvPr/>
        </p:nvSpPr>
        <p:spPr bwMode="auto">
          <a:xfrm>
            <a:off x="26670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7" name="AutoShape 19"/>
          <p:cNvSpPr>
            <a:spLocks noChangeArrowheads="1"/>
          </p:cNvSpPr>
          <p:nvPr/>
        </p:nvSpPr>
        <p:spPr bwMode="auto">
          <a:xfrm>
            <a:off x="5867400" y="25146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8" name="AutoShape 20"/>
          <p:cNvSpPr>
            <a:spLocks noChangeArrowheads="1"/>
          </p:cNvSpPr>
          <p:nvPr/>
        </p:nvSpPr>
        <p:spPr bwMode="auto">
          <a:xfrm>
            <a:off x="16002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89" name="AutoShape 21"/>
          <p:cNvSpPr>
            <a:spLocks noChangeArrowheads="1"/>
          </p:cNvSpPr>
          <p:nvPr/>
        </p:nvSpPr>
        <p:spPr bwMode="auto">
          <a:xfrm>
            <a:off x="37338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0" name="AutoShape 22"/>
          <p:cNvSpPr>
            <a:spLocks noChangeArrowheads="1"/>
          </p:cNvSpPr>
          <p:nvPr/>
        </p:nvSpPr>
        <p:spPr bwMode="auto">
          <a:xfrm>
            <a:off x="16002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1" name="AutoShape 23"/>
          <p:cNvSpPr>
            <a:spLocks noChangeArrowheads="1"/>
          </p:cNvSpPr>
          <p:nvPr/>
        </p:nvSpPr>
        <p:spPr bwMode="auto">
          <a:xfrm>
            <a:off x="58674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2" name="AutoShape 24"/>
          <p:cNvSpPr>
            <a:spLocks noChangeArrowheads="1"/>
          </p:cNvSpPr>
          <p:nvPr/>
        </p:nvSpPr>
        <p:spPr bwMode="auto">
          <a:xfrm>
            <a:off x="26670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3" name="AutoShape 25"/>
          <p:cNvSpPr>
            <a:spLocks noChangeArrowheads="1"/>
          </p:cNvSpPr>
          <p:nvPr/>
        </p:nvSpPr>
        <p:spPr bwMode="auto">
          <a:xfrm>
            <a:off x="4800600" y="3429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4" name="AutoShape 26"/>
          <p:cNvSpPr>
            <a:spLocks noChangeArrowheads="1"/>
          </p:cNvSpPr>
          <p:nvPr/>
        </p:nvSpPr>
        <p:spPr bwMode="auto">
          <a:xfrm>
            <a:off x="5867400" y="16764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5" name="AutoShape 27"/>
          <p:cNvSpPr>
            <a:spLocks noChangeArrowheads="1"/>
          </p:cNvSpPr>
          <p:nvPr/>
        </p:nvSpPr>
        <p:spPr bwMode="auto">
          <a:xfrm>
            <a:off x="37338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6" name="AutoShape 28"/>
          <p:cNvSpPr>
            <a:spLocks noChangeArrowheads="1"/>
          </p:cNvSpPr>
          <p:nvPr/>
        </p:nvSpPr>
        <p:spPr bwMode="auto">
          <a:xfrm>
            <a:off x="48006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7" name="AutoShape 29"/>
          <p:cNvSpPr>
            <a:spLocks noChangeArrowheads="1"/>
          </p:cNvSpPr>
          <p:nvPr/>
        </p:nvSpPr>
        <p:spPr bwMode="auto">
          <a:xfrm>
            <a:off x="5867400" y="4191000"/>
            <a:ext cx="762000" cy="685800"/>
          </a:xfrm>
          <a:prstGeom prst="star5">
            <a:avLst/>
          </a:prstGeom>
          <a:solidFill>
            <a:srgbClr val="FFCC00"/>
          </a:solidFill>
          <a:ln w="9525">
            <a:solidFill>
              <a:schemeClr val="tx1"/>
            </a:solidFill>
            <a:miter lim="800000"/>
            <a:headEnd/>
            <a:tailEnd/>
          </a:ln>
          <a:effectLst/>
        </p:spPr>
        <p:txBody>
          <a:bodyPr wrap="none" anchor="ctr"/>
          <a:lstStyle/>
          <a:p>
            <a:pPr>
              <a:defRPr/>
            </a:pPr>
            <a:endParaRPr lang="en-US"/>
          </a:p>
        </p:txBody>
      </p:sp>
      <p:sp>
        <p:nvSpPr>
          <p:cNvPr id="237598" name="Line 30"/>
          <p:cNvSpPr>
            <a:spLocks noChangeShapeType="1"/>
          </p:cNvSpPr>
          <p:nvPr/>
        </p:nvSpPr>
        <p:spPr bwMode="auto">
          <a:xfrm>
            <a:off x="381000" y="3352800"/>
            <a:ext cx="6248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599" name="Line 31"/>
          <p:cNvSpPr>
            <a:spLocks noChangeShapeType="1"/>
          </p:cNvSpPr>
          <p:nvPr/>
        </p:nvSpPr>
        <p:spPr bwMode="auto">
          <a:xfrm>
            <a:off x="2419350" y="16764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600" name="Line 32"/>
          <p:cNvSpPr>
            <a:spLocks noChangeShapeType="1"/>
          </p:cNvSpPr>
          <p:nvPr/>
        </p:nvSpPr>
        <p:spPr bwMode="auto">
          <a:xfrm>
            <a:off x="4610100" y="1676400"/>
            <a:ext cx="0" cy="167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601" name="Line 33"/>
          <p:cNvSpPr>
            <a:spLocks noChangeShapeType="1"/>
          </p:cNvSpPr>
          <p:nvPr/>
        </p:nvSpPr>
        <p:spPr bwMode="auto">
          <a:xfrm>
            <a:off x="2419350" y="3429000"/>
            <a:ext cx="0" cy="1447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602" name="Line 34"/>
          <p:cNvSpPr>
            <a:spLocks noChangeShapeType="1"/>
          </p:cNvSpPr>
          <p:nvPr/>
        </p:nvSpPr>
        <p:spPr bwMode="auto">
          <a:xfrm>
            <a:off x="4610100" y="3467100"/>
            <a:ext cx="0" cy="1447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606" name="Text Box 38"/>
          <p:cNvSpPr txBox="1">
            <a:spLocks noChangeArrowheads="1"/>
          </p:cNvSpPr>
          <p:nvPr/>
        </p:nvSpPr>
        <p:spPr bwMode="auto">
          <a:xfrm>
            <a:off x="6858000" y="2020888"/>
            <a:ext cx="2286000" cy="19177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b="1"/>
              <a:t>What meaning(s) of multiplication does this model fit?</a:t>
            </a:r>
          </a:p>
        </p:txBody>
      </p:sp>
      <p:graphicFrame>
        <p:nvGraphicFramePr>
          <p:cNvPr id="70694" name="Object 38"/>
          <p:cNvGraphicFramePr>
            <a:graphicFrameLocks noChangeAspect="1"/>
          </p:cNvGraphicFramePr>
          <p:nvPr/>
        </p:nvGraphicFramePr>
        <p:xfrm>
          <a:off x="3355975" y="36513"/>
          <a:ext cx="1589088" cy="1182687"/>
        </p:xfrm>
        <a:graphic>
          <a:graphicData uri="http://schemas.openxmlformats.org/presentationml/2006/ole">
            <mc:AlternateContent xmlns:mc="http://schemas.openxmlformats.org/markup-compatibility/2006">
              <mc:Choice xmlns:v="urn:schemas-microsoft-com:vml" Requires="v">
                <p:oleObj spid="_x0000_s7170" name="Equation" r:id="rId3" imgW="533341" imgH="400042" progId="Equation.3">
                  <p:embed/>
                </p:oleObj>
              </mc:Choice>
              <mc:Fallback>
                <p:oleObj name="Equation" r:id="rId3" imgW="533341" imgH="40004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975" y="36513"/>
                        <a:ext cx="1589088"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0695" name="Object 39"/>
          <p:cNvGraphicFramePr>
            <a:graphicFrameLocks noChangeAspect="1"/>
          </p:cNvGraphicFramePr>
          <p:nvPr/>
        </p:nvGraphicFramePr>
        <p:xfrm>
          <a:off x="5130800" y="36513"/>
          <a:ext cx="481013" cy="1182687"/>
        </p:xfrm>
        <a:graphic>
          <a:graphicData uri="http://schemas.openxmlformats.org/presentationml/2006/ole">
            <mc:AlternateContent xmlns:mc="http://schemas.openxmlformats.org/markup-compatibility/2006">
              <mc:Choice xmlns:v="urn:schemas-microsoft-com:vml" Requires="v">
                <p:oleObj spid="_x0000_s7171" name="Equation" r:id="rId5" imgW="152383" imgH="400042" progId="Equation.3">
                  <p:embed/>
                </p:oleObj>
              </mc:Choice>
              <mc:Fallback>
                <p:oleObj name="Equation" r:id="rId5" imgW="152383" imgH="40004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0800" y="36513"/>
                        <a:ext cx="481013"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41"/>
          <p:cNvGrpSpPr>
            <a:grpSpLocks/>
          </p:cNvGrpSpPr>
          <p:nvPr/>
        </p:nvGrpSpPr>
        <p:grpSpPr bwMode="auto">
          <a:xfrm>
            <a:off x="685800" y="1066800"/>
            <a:ext cx="7772400" cy="533400"/>
            <a:chOff x="432" y="672"/>
            <a:chExt cx="4896" cy="336"/>
          </a:xfrm>
        </p:grpSpPr>
        <p:sp>
          <p:nvSpPr>
            <p:cNvPr id="61478" name="Text Box 35"/>
            <p:cNvSpPr txBox="1">
              <a:spLocks noChangeArrowheads="1"/>
            </p:cNvSpPr>
            <p:nvPr/>
          </p:nvSpPr>
          <p:spPr bwMode="auto">
            <a:xfrm>
              <a:off x="432" y="720"/>
              <a:ext cx="48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sz="2000" b="1"/>
                <a:t>One-third of one-half of the 24 stickers is    of the 24 stickers.</a:t>
              </a:r>
            </a:p>
          </p:txBody>
        </p:sp>
        <p:graphicFrame>
          <p:nvGraphicFramePr>
            <p:cNvPr id="61479" name="Object 40"/>
            <p:cNvGraphicFramePr>
              <a:graphicFrameLocks noChangeAspect="1"/>
            </p:cNvGraphicFramePr>
            <p:nvPr/>
          </p:nvGraphicFramePr>
          <p:xfrm>
            <a:off x="3613" y="672"/>
            <a:ext cx="136" cy="336"/>
          </p:xfrm>
          <a:graphic>
            <a:graphicData uri="http://schemas.openxmlformats.org/presentationml/2006/ole">
              <mc:AlternateContent xmlns:mc="http://schemas.openxmlformats.org/markup-compatibility/2006">
                <mc:Choice xmlns:v="urn:schemas-microsoft-com:vml" Requires="v">
                  <p:oleObj spid="_x0000_s7172" name="Equation" r:id="rId7" imgW="164957" imgH="406048" progId="Equation.3">
                    <p:embed/>
                  </p:oleObj>
                </mc:Choice>
                <mc:Fallback>
                  <p:oleObj name="Equation" r:id="rId7" imgW="164957" imgH="40604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13" y="672"/>
                          <a:ext cx="136" cy="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9" name="Slide Number Placeholder 1"/>
          <p:cNvSpPr>
            <a:spLocks noGrp="1"/>
          </p:cNvSpPr>
          <p:nvPr>
            <p:ph type="sldNum" sz="quarter" idx="10"/>
          </p:nvPr>
        </p:nvSpPr>
        <p:spPr/>
        <p:txBody>
          <a:bodyPr/>
          <a:lstStyle/>
          <a:p>
            <a:pPr>
              <a:defRPr/>
            </a:pPr>
            <a:fld id="{9801406A-D50C-4FAA-B539-A5E7C111C031}" type="slidenum">
              <a:rPr lang="en-US" smtClean="0"/>
              <a:pPr>
                <a:defRPr/>
              </a:pPr>
              <a:t>12</a:t>
            </a:fld>
            <a:endParaRPr lang="en-US" dirty="0"/>
          </a:p>
        </p:txBody>
      </p:sp>
    </p:spTree>
    <p:extLst>
      <p:ext uri="{BB962C8B-B14F-4D97-AF65-F5344CB8AC3E}">
        <p14:creationId xmlns:p14="http://schemas.microsoft.com/office/powerpoint/2010/main" val="2557346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0694"/>
                                        </p:tgtEl>
                                        <p:attrNameLst>
                                          <p:attrName>style.visibility</p:attrName>
                                        </p:attrNameLst>
                                      </p:cBhvr>
                                      <p:to>
                                        <p:strVal val="visible"/>
                                      </p:to>
                                    </p:set>
                                    <p:anim calcmode="lin" valueType="num">
                                      <p:cBhvr additive="base">
                                        <p:cTn id="7" dur="500" fill="hold"/>
                                        <p:tgtEl>
                                          <p:spTgt spid="70694"/>
                                        </p:tgtEl>
                                        <p:attrNameLst>
                                          <p:attrName>ppt_x</p:attrName>
                                        </p:attrNameLst>
                                      </p:cBhvr>
                                      <p:tavLst>
                                        <p:tav tm="0">
                                          <p:val>
                                            <p:strVal val="0-#ppt_w/2"/>
                                          </p:val>
                                        </p:tav>
                                        <p:tav tm="100000">
                                          <p:val>
                                            <p:strVal val="#ppt_x"/>
                                          </p:val>
                                        </p:tav>
                                      </p:tavLst>
                                    </p:anim>
                                    <p:anim calcmode="lin" valueType="num">
                                      <p:cBhvr additive="base">
                                        <p:cTn id="8" dur="500" fill="hold"/>
                                        <p:tgtEl>
                                          <p:spTgt spid="706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98"/>
                                        </p:tgtEl>
                                        <p:attrNameLst>
                                          <p:attrName>style.visibility</p:attrName>
                                        </p:attrNameLst>
                                      </p:cBhvr>
                                      <p:to>
                                        <p:strVal val="visible"/>
                                      </p:to>
                                    </p:set>
                                    <p:anim calcmode="lin" valueType="num">
                                      <p:cBhvr additive="base">
                                        <p:cTn id="13" dur="500" fill="hold"/>
                                        <p:tgtEl>
                                          <p:spTgt spid="237598"/>
                                        </p:tgtEl>
                                        <p:attrNameLst>
                                          <p:attrName>ppt_x</p:attrName>
                                        </p:attrNameLst>
                                      </p:cBhvr>
                                      <p:tavLst>
                                        <p:tav tm="0">
                                          <p:val>
                                            <p:strVal val="0-#ppt_w/2"/>
                                          </p:val>
                                        </p:tav>
                                        <p:tav tm="100000">
                                          <p:val>
                                            <p:strVal val="#ppt_x"/>
                                          </p:val>
                                        </p:tav>
                                      </p:tavLst>
                                    </p:anim>
                                    <p:anim calcmode="lin" valueType="num">
                                      <p:cBhvr additive="base">
                                        <p:cTn id="14" dur="500" fill="hold"/>
                                        <p:tgtEl>
                                          <p:spTgt spid="23759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37599"/>
                                        </p:tgtEl>
                                        <p:attrNameLst>
                                          <p:attrName>style.visibility</p:attrName>
                                        </p:attrNameLst>
                                      </p:cBhvr>
                                      <p:to>
                                        <p:strVal val="visible"/>
                                      </p:to>
                                    </p:set>
                                    <p:animEffect transition="in" filter="dissolve">
                                      <p:cBhvr>
                                        <p:cTn id="19" dur="500"/>
                                        <p:tgtEl>
                                          <p:spTgt spid="237599"/>
                                        </p:tgtEl>
                                      </p:cBhvr>
                                    </p:animEffect>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237600"/>
                                        </p:tgtEl>
                                        <p:attrNameLst>
                                          <p:attrName>style.visibility</p:attrName>
                                        </p:attrNameLst>
                                      </p:cBhvr>
                                      <p:to>
                                        <p:strVal val="visible"/>
                                      </p:to>
                                    </p:set>
                                    <p:animEffect transition="in" filter="dissolve">
                                      <p:cBhvr>
                                        <p:cTn id="23" dur="500"/>
                                        <p:tgtEl>
                                          <p:spTgt spid="23760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7605"/>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37601"/>
                                        </p:tgtEl>
                                        <p:attrNameLst>
                                          <p:attrName>style.visibility</p:attrName>
                                        </p:attrNameLst>
                                      </p:cBhvr>
                                      <p:to>
                                        <p:strVal val="visible"/>
                                      </p:to>
                                    </p:set>
                                    <p:anim calcmode="lin" valueType="num">
                                      <p:cBhvr additive="base">
                                        <p:cTn id="32" dur="500" fill="hold"/>
                                        <p:tgtEl>
                                          <p:spTgt spid="237601"/>
                                        </p:tgtEl>
                                        <p:attrNameLst>
                                          <p:attrName>ppt_x</p:attrName>
                                        </p:attrNameLst>
                                      </p:cBhvr>
                                      <p:tavLst>
                                        <p:tav tm="0">
                                          <p:val>
                                            <p:strVal val="#ppt_x"/>
                                          </p:val>
                                        </p:tav>
                                        <p:tav tm="100000">
                                          <p:val>
                                            <p:strVal val="#ppt_x"/>
                                          </p:val>
                                        </p:tav>
                                      </p:tavLst>
                                    </p:anim>
                                    <p:anim calcmode="lin" valueType="num">
                                      <p:cBhvr additive="base">
                                        <p:cTn id="33" dur="500" fill="hold"/>
                                        <p:tgtEl>
                                          <p:spTgt spid="237601"/>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00"/>
                            </p:stCondLst>
                            <p:childTnLst>
                              <p:par>
                                <p:cTn id="35" presetID="2" presetClass="entr" presetSubtype="4" fill="hold" grpId="0" nodeType="afterEffect">
                                  <p:stCondLst>
                                    <p:cond delay="0"/>
                                  </p:stCondLst>
                                  <p:childTnLst>
                                    <p:set>
                                      <p:cBhvr>
                                        <p:cTn id="36" dur="1" fill="hold">
                                          <p:stCondLst>
                                            <p:cond delay="0"/>
                                          </p:stCondLst>
                                        </p:cTn>
                                        <p:tgtEl>
                                          <p:spTgt spid="237602"/>
                                        </p:tgtEl>
                                        <p:attrNameLst>
                                          <p:attrName>style.visibility</p:attrName>
                                        </p:attrNameLst>
                                      </p:cBhvr>
                                      <p:to>
                                        <p:strVal val="visible"/>
                                      </p:to>
                                    </p:set>
                                    <p:anim calcmode="lin" valueType="num">
                                      <p:cBhvr additive="base">
                                        <p:cTn id="37" dur="500" fill="hold"/>
                                        <p:tgtEl>
                                          <p:spTgt spid="237602"/>
                                        </p:tgtEl>
                                        <p:attrNameLst>
                                          <p:attrName>ppt_x</p:attrName>
                                        </p:attrNameLst>
                                      </p:cBhvr>
                                      <p:tavLst>
                                        <p:tav tm="0">
                                          <p:val>
                                            <p:strVal val="#ppt_x"/>
                                          </p:val>
                                        </p:tav>
                                        <p:tav tm="100000">
                                          <p:val>
                                            <p:strVal val="#ppt_x"/>
                                          </p:val>
                                        </p:tav>
                                      </p:tavLst>
                                    </p:anim>
                                    <p:anim calcmode="lin" valueType="num">
                                      <p:cBhvr additive="base">
                                        <p:cTn id="38" dur="500" fill="hold"/>
                                        <p:tgtEl>
                                          <p:spTgt spid="23760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70695"/>
                                        </p:tgtEl>
                                        <p:attrNameLst>
                                          <p:attrName>style.visibility</p:attrName>
                                        </p:attrNameLst>
                                      </p:cBhvr>
                                      <p:to>
                                        <p:strVal val="visible"/>
                                      </p:to>
                                    </p:set>
                                    <p:anim calcmode="lin" valueType="num">
                                      <p:cBhvr additive="base">
                                        <p:cTn id="43" dur="500" fill="hold"/>
                                        <p:tgtEl>
                                          <p:spTgt spid="70695"/>
                                        </p:tgtEl>
                                        <p:attrNameLst>
                                          <p:attrName>ppt_x</p:attrName>
                                        </p:attrNameLst>
                                      </p:cBhvr>
                                      <p:tavLst>
                                        <p:tav tm="0">
                                          <p:val>
                                            <p:strVal val="1+#ppt_w/2"/>
                                          </p:val>
                                        </p:tav>
                                        <p:tav tm="100000">
                                          <p:val>
                                            <p:strVal val="#ppt_x"/>
                                          </p:val>
                                        </p:tav>
                                      </p:tavLst>
                                    </p:anim>
                                    <p:anim calcmode="lin" valueType="num">
                                      <p:cBhvr additive="base">
                                        <p:cTn id="44" dur="500" fill="hold"/>
                                        <p:tgtEl>
                                          <p:spTgt spid="7069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0-#ppt_w/2"/>
                                          </p:val>
                                        </p:tav>
                                        <p:tav tm="100000">
                                          <p:val>
                                            <p:strVal val="#ppt_x"/>
                                          </p:val>
                                        </p:tav>
                                      </p:tavLst>
                                    </p:anim>
                                    <p:anim calcmode="lin" valueType="num">
                                      <p:cBhvr additive="base">
                                        <p:cTn id="5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37606"/>
                                        </p:tgtEl>
                                        <p:attrNameLst>
                                          <p:attrName>style.visibility</p:attrName>
                                        </p:attrNameLst>
                                      </p:cBhvr>
                                      <p:to>
                                        <p:strVal val="visible"/>
                                      </p:to>
                                    </p:set>
                                    <p:animEffect transition="in" filter="fade">
                                      <p:cBhvr>
                                        <p:cTn id="55" dur="2000"/>
                                        <p:tgtEl>
                                          <p:spTgt spid="23760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37571">
                                            <p:bg/>
                                          </p:spTgt>
                                        </p:tgtEl>
                                        <p:attrNameLst>
                                          <p:attrName>style.visibility</p:attrName>
                                        </p:attrNameLst>
                                      </p:cBhvr>
                                      <p:to>
                                        <p:strVal val="visible"/>
                                      </p:to>
                                    </p:set>
                                    <p:anim calcmode="lin" valueType="num">
                                      <p:cBhvr additive="base">
                                        <p:cTn id="60" dur="500" fill="hold"/>
                                        <p:tgtEl>
                                          <p:spTgt spid="237571">
                                            <p:bg/>
                                          </p:spTgt>
                                        </p:tgtEl>
                                        <p:attrNameLst>
                                          <p:attrName>ppt_x</p:attrName>
                                        </p:attrNameLst>
                                      </p:cBhvr>
                                      <p:tavLst>
                                        <p:tav tm="0">
                                          <p:val>
                                            <p:strVal val="#ppt_x"/>
                                          </p:val>
                                        </p:tav>
                                        <p:tav tm="100000">
                                          <p:val>
                                            <p:strVal val="#ppt_x"/>
                                          </p:val>
                                        </p:tav>
                                      </p:tavLst>
                                    </p:anim>
                                    <p:anim calcmode="lin" valueType="num">
                                      <p:cBhvr additive="base">
                                        <p:cTn id="61" dur="500" fill="hold"/>
                                        <p:tgtEl>
                                          <p:spTgt spid="237571">
                                            <p:bg/>
                                          </p:spTgt>
                                        </p:tgtEl>
                                        <p:attrNameLst>
                                          <p:attrName>ppt_y</p:attrName>
                                        </p:attrNameLst>
                                      </p:cBhvr>
                                      <p:tavLst>
                                        <p:tav tm="0">
                                          <p:val>
                                            <p:strVal val="1+#ppt_h/2"/>
                                          </p:val>
                                        </p:tav>
                                        <p:tav tm="100000">
                                          <p:val>
                                            <p:strVal val="#ppt_y"/>
                                          </p:val>
                                        </p:tav>
                                      </p:tavLst>
                                    </p:anim>
                                  </p:childTnLst>
                                </p:cTn>
                              </p:par>
                            </p:childTnLst>
                          </p:cTn>
                        </p:par>
                        <p:par>
                          <p:cTn id="62" fill="hold" nodeType="afterGroup">
                            <p:stCondLst>
                              <p:cond delay="500"/>
                            </p:stCondLst>
                            <p:childTnLst>
                              <p:par>
                                <p:cTn id="63" presetID="2" presetClass="entr" presetSubtype="4" fill="hold" grpId="0" nodeType="afterEffect">
                                  <p:stCondLst>
                                    <p:cond delay="0"/>
                                  </p:stCondLst>
                                  <p:childTnLst>
                                    <p:set>
                                      <p:cBhvr>
                                        <p:cTn id="64" dur="1" fill="hold">
                                          <p:stCondLst>
                                            <p:cond delay="0"/>
                                          </p:stCondLst>
                                        </p:cTn>
                                        <p:tgtEl>
                                          <p:spTgt spid="237571">
                                            <p:txEl>
                                              <p:pRg st="0" end="0"/>
                                            </p:txEl>
                                          </p:spTgt>
                                        </p:tgtEl>
                                        <p:attrNameLst>
                                          <p:attrName>style.visibility</p:attrName>
                                        </p:attrNameLst>
                                      </p:cBhvr>
                                      <p:to>
                                        <p:strVal val="visible"/>
                                      </p:to>
                                    </p:set>
                                    <p:anim calcmode="lin" valueType="num">
                                      <p:cBhvr additive="base">
                                        <p:cTn id="65" dur="500" fill="hold"/>
                                        <p:tgtEl>
                                          <p:spTgt spid="237571">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37571">
                                            <p:txEl>
                                              <p:pRg st="0" end="0"/>
                                            </p:txEl>
                                          </p:spTgt>
                                        </p:tgtEl>
                                        <p:attrNameLst>
                                          <p:attrName>ppt_y</p:attrName>
                                        </p:attrNameLst>
                                      </p:cBhvr>
                                      <p:tavLst>
                                        <p:tav tm="0">
                                          <p:val>
                                            <p:strVal val="1+#ppt_h/2"/>
                                          </p:val>
                                        </p:tav>
                                        <p:tav tm="100000">
                                          <p:val>
                                            <p:strVal val="#ppt_y"/>
                                          </p:val>
                                        </p:tav>
                                      </p:tavLst>
                                    </p:anim>
                                  </p:childTnLst>
                                </p:cTn>
                              </p:par>
                            </p:childTnLst>
                          </p:cTn>
                        </p:par>
                        <p:par>
                          <p:cTn id="67" fill="hold" nodeType="afterGroup">
                            <p:stCondLst>
                              <p:cond delay="1000"/>
                            </p:stCondLst>
                            <p:childTnLst>
                              <p:par>
                                <p:cTn id="68" presetID="2" presetClass="entr" presetSubtype="4" fill="hold" grpId="0" nodeType="afterEffect">
                                  <p:stCondLst>
                                    <p:cond delay="0"/>
                                  </p:stCondLst>
                                  <p:childTnLst>
                                    <p:set>
                                      <p:cBhvr>
                                        <p:cTn id="69" dur="1" fill="hold">
                                          <p:stCondLst>
                                            <p:cond delay="0"/>
                                          </p:stCondLst>
                                        </p:cTn>
                                        <p:tgtEl>
                                          <p:spTgt spid="237571">
                                            <p:txEl>
                                              <p:pRg st="1" end="1"/>
                                            </p:txEl>
                                          </p:spTgt>
                                        </p:tgtEl>
                                        <p:attrNameLst>
                                          <p:attrName>style.visibility</p:attrName>
                                        </p:attrNameLst>
                                      </p:cBhvr>
                                      <p:to>
                                        <p:strVal val="visible"/>
                                      </p:to>
                                    </p:set>
                                    <p:anim calcmode="lin" valueType="num">
                                      <p:cBhvr additive="base">
                                        <p:cTn id="70" dur="500" fill="hold"/>
                                        <p:tgtEl>
                                          <p:spTgt spid="237571">
                                            <p:txEl>
                                              <p:pRg st="1" end="1"/>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2375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605" grpId="0" animBg="1"/>
      <p:bldP spid="237571" grpId="0" build="p" animBg="1"/>
      <p:bldP spid="237598" grpId="0" animBg="1"/>
      <p:bldP spid="237599" grpId="0" animBg="1"/>
      <p:bldP spid="237600" grpId="0" animBg="1"/>
      <p:bldP spid="237601" grpId="0" animBg="1"/>
      <p:bldP spid="237602" grpId="0" animBg="1"/>
      <p:bldP spid="2376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09600"/>
            <a:ext cx="9144000" cy="1143000"/>
          </a:xfrm>
        </p:spPr>
        <p:txBody>
          <a:bodyPr>
            <a:normAutofit fontScale="90000"/>
          </a:bodyPr>
          <a:lstStyle/>
          <a:p>
            <a:pPr>
              <a:defRPr/>
            </a:pPr>
            <a:r>
              <a:rPr lang="en-US" dirty="0" smtClean="0">
                <a:cs typeface="+mj-cs"/>
              </a:rPr>
              <a:t>What’s the relationship between multiplying and dividing?</a:t>
            </a:r>
            <a:endParaRPr lang="en-US" dirty="0">
              <a:cs typeface="+mj-cs"/>
            </a:endParaRPr>
          </a:p>
        </p:txBody>
      </p:sp>
      <p:sp>
        <p:nvSpPr>
          <p:cNvPr id="4" name="Slide Number Placeholder 3"/>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C2C8BDBC-15B2-41ED-96F9-F252CD7E9865}" type="slidenum">
              <a:rPr lang="en-US" sz="1400" b="1">
                <a:latin typeface="Arial" charset="0"/>
                <a:ea typeface="+mn-ea"/>
              </a:rPr>
              <a:pPr algn="ctr" eaLnBrk="0" hangingPunct="0">
                <a:defRPr/>
              </a:pPr>
              <a:t>13</a:t>
            </a:fld>
            <a:endParaRPr lang="en-US" sz="1400" b="1" dirty="0">
              <a:latin typeface="Arial" charset="0"/>
              <a:ea typeface="+mn-ea"/>
            </a:endParaRPr>
          </a:p>
        </p:txBody>
      </p:sp>
      <p:graphicFrame>
        <p:nvGraphicFramePr>
          <p:cNvPr id="62468"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194"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2469"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195" name="Equation" r:id="rId6" imgW="114151" imgH="215619" progId="Equation.3">
                  <p:embed/>
                </p:oleObj>
              </mc:Choice>
              <mc:Fallback>
                <p:oleObj name="Equation" r:id="rId6"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2" name="Object 8"/>
          <p:cNvGraphicFramePr>
            <a:graphicFrameLocks noChangeAspect="1"/>
          </p:cNvGraphicFramePr>
          <p:nvPr/>
        </p:nvGraphicFramePr>
        <p:xfrm>
          <a:off x="3629025" y="5183188"/>
          <a:ext cx="2000250" cy="1031875"/>
        </p:xfrm>
        <a:graphic>
          <a:graphicData uri="http://schemas.openxmlformats.org/presentationml/2006/ole">
            <mc:AlternateContent xmlns:mc="http://schemas.openxmlformats.org/markup-compatibility/2006">
              <mc:Choice xmlns:v="urn:schemas-microsoft-com:vml" Requires="v">
                <p:oleObj spid="_x0000_s8196" name="Equation" r:id="rId7" imgW="761669" imgH="393529" progId="Equation.3">
                  <p:embed/>
                </p:oleObj>
              </mc:Choice>
              <mc:Fallback>
                <p:oleObj name="Equation" r:id="rId7" imgW="761669"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29025" y="5183188"/>
                        <a:ext cx="200025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p:cNvSpPr>
            <a:spLocks noChangeArrowheads="1"/>
          </p:cNvSpPr>
          <p:nvPr/>
        </p:nvSpPr>
        <p:spPr bwMode="auto">
          <a:xfrm>
            <a:off x="838200" y="2074863"/>
            <a:ext cx="7467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Wingdings" pitchFamily="2" charset="2"/>
              <a:buChar char="§"/>
            </a:pPr>
            <a:r>
              <a:rPr lang="en-US" sz="2800" b="1"/>
              <a:t>Multiplication and division are inverse relations</a:t>
            </a:r>
          </a:p>
          <a:p>
            <a:pPr>
              <a:spcBef>
                <a:spcPct val="50000"/>
              </a:spcBef>
              <a:buFont typeface="Wingdings" pitchFamily="2" charset="2"/>
              <a:buChar char="§"/>
            </a:pPr>
            <a:r>
              <a:rPr lang="en-US" sz="2800" b="1"/>
              <a:t>One operation undoes the other</a:t>
            </a:r>
          </a:p>
          <a:p>
            <a:pPr>
              <a:spcBef>
                <a:spcPct val="50000"/>
              </a:spcBef>
              <a:buFont typeface="Wingdings" pitchFamily="2" charset="2"/>
              <a:buChar char="§"/>
            </a:pPr>
            <a:r>
              <a:rPr lang="en-US" sz="2800" b="1"/>
              <a:t>Division by a number yields the same result as multiplication by its reciprocal (inverse). For example:</a:t>
            </a:r>
          </a:p>
        </p:txBody>
      </p:sp>
    </p:spTree>
    <p:extLst>
      <p:ext uri="{BB962C8B-B14F-4D97-AF65-F5344CB8AC3E}">
        <p14:creationId xmlns:p14="http://schemas.microsoft.com/office/powerpoint/2010/main" val="33516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460D12F5-C207-4DE5-B8D9-84CF435C7290}" type="slidenum">
              <a:rPr lang="en-US"/>
              <a:pPr>
                <a:defRPr/>
              </a:pPr>
              <a:t>14</a:t>
            </a:fld>
            <a:endParaRPr lang="en-US"/>
          </a:p>
        </p:txBody>
      </p:sp>
      <p:sp>
        <p:nvSpPr>
          <p:cNvPr id="6146" name="Rectangle 2"/>
          <p:cNvSpPr>
            <a:spLocks noGrp="1" noChangeArrowheads="1"/>
          </p:cNvSpPr>
          <p:nvPr>
            <p:ph type="title"/>
          </p:nvPr>
        </p:nvSpPr>
        <p:spPr>
          <a:xfrm>
            <a:off x="152400" y="76200"/>
            <a:ext cx="8839200" cy="609600"/>
          </a:xfrm>
        </p:spPr>
        <p:txBody>
          <a:bodyPr/>
          <a:lstStyle/>
          <a:p>
            <a:pPr eaLnBrk="1" hangingPunct="1">
              <a:defRPr/>
            </a:pPr>
            <a:r>
              <a:rPr lang="en-US" sz="2800" dirty="0" smtClean="0">
                <a:cs typeface="+mj-cs"/>
              </a:rPr>
              <a:t>Meanings of Division</a:t>
            </a:r>
          </a:p>
        </p:txBody>
      </p:sp>
      <p:sp>
        <p:nvSpPr>
          <p:cNvPr id="63492" name="Text Box 5"/>
          <p:cNvSpPr txBox="1">
            <a:spLocks noChangeArrowheads="1"/>
          </p:cNvSpPr>
          <p:nvPr/>
        </p:nvSpPr>
        <p:spPr bwMode="auto">
          <a:xfrm>
            <a:off x="2803525" y="62960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p>
        </p:txBody>
      </p:sp>
      <p:sp>
        <p:nvSpPr>
          <p:cNvPr id="13" name="TextBox 12"/>
          <p:cNvSpPr txBox="1">
            <a:spLocks noChangeArrowheads="1"/>
          </p:cNvSpPr>
          <p:nvPr/>
        </p:nvSpPr>
        <p:spPr bwMode="auto">
          <a:xfrm>
            <a:off x="838200" y="914400"/>
            <a:ext cx="73914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sz="2800" i="1"/>
              <a:t>For 20 ÷ 5 = 4…</a:t>
            </a:r>
            <a:endParaRPr lang="en-US" sz="1600" i="1"/>
          </a:p>
          <a:p>
            <a:pPr eaLnBrk="1" hangingPunct="1"/>
            <a:r>
              <a:rPr lang="en-US" sz="2000"/>
              <a:t> </a:t>
            </a:r>
          </a:p>
          <a:p>
            <a:pPr eaLnBrk="1" hangingPunct="1"/>
            <a:r>
              <a:rPr lang="en-US" sz="2000" b="1"/>
              <a:t>Divvy Up</a:t>
            </a:r>
            <a:r>
              <a:rPr lang="en-US" sz="2000"/>
              <a:t> (Partitive): “Sally has 20 cookies. How many </a:t>
            </a:r>
          </a:p>
          <a:p>
            <a:pPr eaLnBrk="1" hangingPunct="1"/>
            <a:r>
              <a:rPr lang="en-US" sz="2000"/>
              <a:t>cookies can she give to each of her five friends, if she gives each friend the same number of cookies?</a:t>
            </a:r>
          </a:p>
          <a:p>
            <a:pPr eaLnBrk="1" hangingPunct="1"/>
            <a:endParaRPr lang="en-US" sz="2000"/>
          </a:p>
          <a:p>
            <a:pPr eaLnBrk="1" hangingPunct="1"/>
            <a:r>
              <a:rPr lang="en-US" sz="2000"/>
              <a:t>	- Known number of groups, unknown group size</a:t>
            </a:r>
          </a:p>
          <a:p>
            <a:pPr eaLnBrk="1" hangingPunct="1"/>
            <a:r>
              <a:rPr lang="en-US" sz="2000"/>
              <a:t> </a:t>
            </a:r>
          </a:p>
          <a:p>
            <a:pPr eaLnBrk="1" hangingPunct="1"/>
            <a:r>
              <a:rPr lang="en-US" sz="2000" b="1"/>
              <a:t>Measure Out </a:t>
            </a:r>
            <a:r>
              <a:rPr lang="en-US" sz="2000"/>
              <a:t>(Quotitive): “Sally has 20 minutes left on </a:t>
            </a:r>
          </a:p>
          <a:p>
            <a:pPr eaLnBrk="1" hangingPunct="1"/>
            <a:r>
              <a:rPr lang="en-US" sz="2000"/>
              <a:t>her cell phone plan this month.   How many more 5-minute calls can she make this month?</a:t>
            </a:r>
          </a:p>
          <a:p>
            <a:endParaRPr lang="en-US" sz="2000"/>
          </a:p>
          <a:p>
            <a:r>
              <a:rPr lang="en-US" sz="2000"/>
              <a:t>	- Known group size, unknown number of groups</a:t>
            </a:r>
          </a:p>
        </p:txBody>
      </p:sp>
      <p:sp>
        <p:nvSpPr>
          <p:cNvPr id="63494" name="Rectangle 16"/>
          <p:cNvSpPr>
            <a:spLocks noChangeArrowheads="1"/>
          </p:cNvSpPr>
          <p:nvPr/>
        </p:nvSpPr>
        <p:spPr bwMode="auto">
          <a:xfrm>
            <a:off x="838200" y="5834063"/>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400"/>
              <a:t>Adapted from Baroody, Arthur J., </a:t>
            </a:r>
            <a:r>
              <a:rPr lang="en-US" sz="1400" u="sng"/>
              <a:t>Fostering Children’s Mathematical Power</a:t>
            </a:r>
            <a:r>
              <a:rPr lang="en-US" sz="1400"/>
              <a:t>, LEA Publishing, 1998.</a:t>
            </a:r>
          </a:p>
        </p:txBody>
      </p:sp>
    </p:spTree>
    <p:extLst>
      <p:ext uri="{BB962C8B-B14F-4D97-AF65-F5344CB8AC3E}">
        <p14:creationId xmlns:p14="http://schemas.microsoft.com/office/powerpoint/2010/main" val="1750912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dirty="0" smtClean="0">
                <a:cs typeface="+mj-cs"/>
              </a:rPr>
              <a:t>Sometimes, Always, Never?</a:t>
            </a:r>
            <a:endParaRPr lang="en-US" dirty="0">
              <a:cs typeface="+mj-cs"/>
            </a:endParaRPr>
          </a:p>
        </p:txBody>
      </p:sp>
      <p:sp>
        <p:nvSpPr>
          <p:cNvPr id="3" name="Content Placeholder 2"/>
          <p:cNvSpPr>
            <a:spLocks noGrp="1"/>
          </p:cNvSpPr>
          <p:nvPr>
            <p:ph idx="4294967295"/>
          </p:nvPr>
        </p:nvSpPr>
        <p:spPr>
          <a:xfrm>
            <a:off x="228600" y="1905000"/>
            <a:ext cx="8915400" cy="3810000"/>
          </a:xfrm>
        </p:spPr>
        <p:txBody>
          <a:bodyPr/>
          <a:lstStyle/>
          <a:p>
            <a:pPr>
              <a:buFont typeface="Arial" pitchFamily="34" charset="0"/>
              <a:buChar char="•"/>
              <a:defRPr/>
            </a:pPr>
            <a:r>
              <a:rPr lang="en-US" dirty="0" smtClean="0"/>
              <a:t>When we multiply, the product is larger than the number we start with.</a:t>
            </a:r>
          </a:p>
          <a:p>
            <a:pPr>
              <a:defRPr/>
            </a:pPr>
            <a:endParaRPr lang="en-US" dirty="0" smtClean="0">
              <a:cs typeface="+mn-cs"/>
            </a:endParaRPr>
          </a:p>
          <a:p>
            <a:pPr>
              <a:buFont typeface="Arial" pitchFamily="34" charset="0"/>
              <a:buChar char="•"/>
              <a:defRPr/>
            </a:pPr>
            <a:r>
              <a:rPr lang="en-US" dirty="0" smtClean="0">
                <a:cs typeface="+mn-cs"/>
              </a:rPr>
              <a:t>When we divide, the quotient is smaller than the number we start with.</a:t>
            </a:r>
            <a:endParaRPr lang="en-US" dirty="0">
              <a:cs typeface="+mn-cs"/>
            </a:endParaRPr>
          </a:p>
        </p:txBody>
      </p:sp>
      <p:sp>
        <p:nvSpPr>
          <p:cNvPr id="4" name="Slide Number Placeholder 3"/>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9329C2A6-FE4E-47EA-A0DC-23C536D1C782}" type="slidenum">
              <a:rPr lang="en-US" sz="1400" b="1">
                <a:latin typeface="Arial" charset="0"/>
                <a:ea typeface="+mn-ea"/>
              </a:rPr>
              <a:pPr algn="ctr" eaLnBrk="0" hangingPunct="0">
                <a:defRPr/>
              </a:pPr>
              <a:t>15</a:t>
            </a:fld>
            <a:endParaRPr lang="en-US" sz="1400" b="1" dirty="0">
              <a:latin typeface="Arial" charset="0"/>
              <a:ea typeface="+mn-ea"/>
            </a:endParaRPr>
          </a:p>
        </p:txBody>
      </p:sp>
    </p:spTree>
    <p:extLst>
      <p:ext uri="{BB962C8B-B14F-4D97-AF65-F5344CB8AC3E}">
        <p14:creationId xmlns:p14="http://schemas.microsoft.com/office/powerpoint/2010/main" val="197709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A1889433-B079-4EA9-AF7D-16E37A51938C}" type="slidenum">
              <a:rPr lang="en-US"/>
              <a:pPr>
                <a:defRPr/>
              </a:pPr>
              <a:t>16</a:t>
            </a:fld>
            <a:endParaRPr lang="en-US"/>
          </a:p>
        </p:txBody>
      </p:sp>
      <p:sp>
        <p:nvSpPr>
          <p:cNvPr id="6146" name="Rectangle 2"/>
          <p:cNvSpPr>
            <a:spLocks noGrp="1" noChangeArrowheads="1"/>
          </p:cNvSpPr>
          <p:nvPr>
            <p:ph type="title"/>
          </p:nvPr>
        </p:nvSpPr>
        <p:spPr>
          <a:xfrm>
            <a:off x="152400" y="381000"/>
            <a:ext cx="8839200" cy="609600"/>
          </a:xfrm>
        </p:spPr>
        <p:txBody>
          <a:bodyPr/>
          <a:lstStyle/>
          <a:p>
            <a:pPr eaLnBrk="1" hangingPunct="1">
              <a:defRPr/>
            </a:pPr>
            <a:r>
              <a:rPr lang="en-US" sz="2800" dirty="0" smtClean="0">
                <a:cs typeface="+mj-cs"/>
              </a:rPr>
              <a:t>“I thought times makes it bigger...”</a:t>
            </a:r>
          </a:p>
        </p:txBody>
      </p:sp>
      <p:sp>
        <p:nvSpPr>
          <p:cNvPr id="65540" name="Text Box 5"/>
          <p:cNvSpPr txBox="1">
            <a:spLocks noChangeArrowheads="1"/>
          </p:cNvSpPr>
          <p:nvPr/>
        </p:nvSpPr>
        <p:spPr bwMode="auto">
          <a:xfrm>
            <a:off x="2803525" y="62960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p>
        </p:txBody>
      </p:sp>
      <p:sp>
        <p:nvSpPr>
          <p:cNvPr id="65541" name="TextBox 12"/>
          <p:cNvSpPr txBox="1">
            <a:spLocks noChangeArrowheads="1"/>
          </p:cNvSpPr>
          <p:nvPr/>
        </p:nvSpPr>
        <p:spPr bwMode="auto">
          <a:xfrm>
            <a:off x="685800" y="1143000"/>
            <a:ext cx="7848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200"/>
              <a:t>When moving beyond whole numbers to situations involving fractions and mixed numbers as factors, divisors, and dividends, students can easily become confused.  Helping them match problems to everyday situations can help them better understand what it means to multiply and divide with fractions.  However, repeated addition and array meanings of multiplication, as well as a divvy up meaning of division, no longer make as much sense as they did when describing whole number operations.</a:t>
            </a:r>
          </a:p>
          <a:p>
            <a:pPr eaLnBrk="1" hangingPunct="1"/>
            <a:endParaRPr lang="en-US" sz="2200"/>
          </a:p>
          <a:p>
            <a:pPr eaLnBrk="1" hangingPunct="1"/>
            <a:r>
              <a:rPr lang="en-US" sz="2200"/>
              <a:t>Using a </a:t>
            </a:r>
            <a:r>
              <a:rPr lang="en-US" sz="2200" b="1"/>
              <a:t>Groups-Of</a:t>
            </a:r>
            <a:r>
              <a:rPr lang="en-US" sz="2200"/>
              <a:t> interpretation of multiplication and a </a:t>
            </a:r>
            <a:r>
              <a:rPr lang="en-US" sz="2200" b="1"/>
              <a:t>Measure Out</a:t>
            </a:r>
            <a:r>
              <a:rPr lang="en-US" sz="2200"/>
              <a:t> interpretation of division can help:</a:t>
            </a:r>
          </a:p>
        </p:txBody>
      </p:sp>
      <p:sp>
        <p:nvSpPr>
          <p:cNvPr id="65542" name="Rectangle 16"/>
          <p:cNvSpPr>
            <a:spLocks noChangeArrowheads="1"/>
          </p:cNvSpPr>
          <p:nvPr/>
        </p:nvSpPr>
        <p:spPr bwMode="auto">
          <a:xfrm>
            <a:off x="838200" y="5834063"/>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400"/>
              <a:t>Adapted from Baroody, Arthur J., </a:t>
            </a:r>
            <a:r>
              <a:rPr lang="en-US" sz="1400" u="sng"/>
              <a:t>Fostering Children’s Mathematical Power</a:t>
            </a:r>
            <a:r>
              <a:rPr lang="en-US" sz="1400"/>
              <a:t>, LEA Publishing, 1998.</a:t>
            </a:r>
          </a:p>
        </p:txBody>
      </p:sp>
    </p:spTree>
    <p:extLst>
      <p:ext uri="{BB962C8B-B14F-4D97-AF65-F5344CB8AC3E}">
        <p14:creationId xmlns:p14="http://schemas.microsoft.com/office/powerpoint/2010/main" val="215075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3119C1CB-5F22-4C57-9ACB-264BFAF7993C}" type="slidenum">
              <a:rPr lang="en-US"/>
              <a:pPr>
                <a:defRPr/>
              </a:pPr>
              <a:t>17</a:t>
            </a:fld>
            <a:endParaRPr lang="en-US"/>
          </a:p>
        </p:txBody>
      </p:sp>
      <p:sp>
        <p:nvSpPr>
          <p:cNvPr id="6146" name="Rectangle 2"/>
          <p:cNvSpPr>
            <a:spLocks noGrp="1" noChangeArrowheads="1"/>
          </p:cNvSpPr>
          <p:nvPr>
            <p:ph type="title"/>
          </p:nvPr>
        </p:nvSpPr>
        <p:spPr>
          <a:xfrm>
            <a:off x="152400" y="76200"/>
            <a:ext cx="8839200" cy="609600"/>
          </a:xfrm>
        </p:spPr>
        <p:txBody>
          <a:bodyPr/>
          <a:lstStyle/>
          <a:p>
            <a:pPr eaLnBrk="1" hangingPunct="1">
              <a:defRPr/>
            </a:pPr>
            <a:r>
              <a:rPr lang="en-US" sz="2800" dirty="0" smtClean="0">
                <a:cs typeface="+mj-cs"/>
              </a:rPr>
              <a:t>“Groups of” and “Measure Out”</a:t>
            </a:r>
          </a:p>
        </p:txBody>
      </p:sp>
      <p:sp>
        <p:nvSpPr>
          <p:cNvPr id="66564" name="Text Box 5"/>
          <p:cNvSpPr txBox="1">
            <a:spLocks noChangeArrowheads="1"/>
          </p:cNvSpPr>
          <p:nvPr/>
        </p:nvSpPr>
        <p:spPr bwMode="auto">
          <a:xfrm>
            <a:off x="2803525" y="62960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p>
        </p:txBody>
      </p:sp>
      <p:sp>
        <p:nvSpPr>
          <p:cNvPr id="66565" name="TextBox 12"/>
          <p:cNvSpPr txBox="1">
            <a:spLocks noChangeArrowheads="1"/>
          </p:cNvSpPr>
          <p:nvPr/>
        </p:nvSpPr>
        <p:spPr bwMode="auto">
          <a:xfrm>
            <a:off x="152400" y="663575"/>
            <a:ext cx="8382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1500"/>
              <a:t>1/4 x 8: “I have one-fourth of a box of 8 doughnuts.”</a:t>
            </a:r>
          </a:p>
          <a:p>
            <a:pPr eaLnBrk="1" hangingPunct="1"/>
            <a:r>
              <a:rPr lang="en-US" sz="1500"/>
              <a:t> </a:t>
            </a:r>
          </a:p>
          <a:p>
            <a:pPr eaLnBrk="1" hangingPunct="1"/>
            <a:r>
              <a:rPr lang="en-US" sz="1500"/>
              <a:t>8 x 1/4: “There are eight quarts of soda on the table.  How many whole gallons of soda are there?”</a:t>
            </a:r>
          </a:p>
          <a:p>
            <a:pPr eaLnBrk="1" hangingPunct="1"/>
            <a:r>
              <a:rPr lang="en-US" sz="1500"/>
              <a:t> </a:t>
            </a:r>
          </a:p>
          <a:p>
            <a:pPr eaLnBrk="1" hangingPunct="1"/>
            <a:r>
              <a:rPr lang="en-US" sz="1500"/>
              <a:t>1/2 x 1/3: “The gas tank on my scooter holds 1/3 of a gallon of gas. If I have 1/2 a tank left, what fraction of a gallon of gas do I have in my tank?”</a:t>
            </a:r>
          </a:p>
          <a:p>
            <a:pPr eaLnBrk="1" hangingPunct="1"/>
            <a:r>
              <a:rPr lang="en-US" sz="1500"/>
              <a:t> </a:t>
            </a:r>
          </a:p>
          <a:p>
            <a:pPr eaLnBrk="1" hangingPunct="1"/>
            <a:r>
              <a:rPr lang="en-US" sz="1500"/>
              <a:t>1¼ x 4: “Red Bull comes in packs of four cans.  If I have 1¼ packs of Red Bull, how many cans do I have?”</a:t>
            </a:r>
          </a:p>
          <a:p>
            <a:pPr eaLnBrk="1" hangingPunct="1"/>
            <a:r>
              <a:rPr lang="en-US" sz="1500"/>
              <a:t> </a:t>
            </a:r>
          </a:p>
          <a:p>
            <a:pPr eaLnBrk="1" hangingPunct="1"/>
            <a:r>
              <a:rPr lang="en-US" sz="1500"/>
              <a:t>3½ x 2½: “If a cross country race course is 2½ miles long, how many miles have I run after 3½ laps?</a:t>
            </a:r>
          </a:p>
          <a:p>
            <a:pPr eaLnBrk="1" hangingPunct="1"/>
            <a:r>
              <a:rPr lang="en-US" sz="1500"/>
              <a:t> </a:t>
            </a:r>
          </a:p>
          <a:p>
            <a:pPr eaLnBrk="1" hangingPunct="1"/>
            <a:r>
              <a:rPr lang="en-US" sz="1500"/>
              <a:t>3/4 ÷ 2: “How much of a 2-hour movie can you watch in 3/4 of an hour?” </a:t>
            </a:r>
            <a:r>
              <a:rPr lang="en-US" sz="1500" b="1"/>
              <a:t>*</a:t>
            </a:r>
            <a:r>
              <a:rPr lang="en-US" sz="1500" b="1" i="1"/>
              <a:t>This type may be easier to describe using divvy up.</a:t>
            </a:r>
            <a:endParaRPr lang="en-US" sz="1500"/>
          </a:p>
          <a:p>
            <a:pPr eaLnBrk="1" hangingPunct="1"/>
            <a:r>
              <a:rPr lang="en-US" sz="1500"/>
              <a:t> </a:t>
            </a:r>
          </a:p>
          <a:p>
            <a:pPr eaLnBrk="1" hangingPunct="1"/>
            <a:r>
              <a:rPr lang="en-US" sz="1500"/>
              <a:t>2 ÷ 3/4: “How many 3/4-of-an-hour videos can you watch in 2 hours?”</a:t>
            </a:r>
          </a:p>
          <a:p>
            <a:pPr eaLnBrk="1" hangingPunct="1"/>
            <a:r>
              <a:rPr lang="en-US" sz="1500"/>
              <a:t> </a:t>
            </a:r>
          </a:p>
          <a:p>
            <a:pPr eaLnBrk="1" hangingPunct="1"/>
            <a:r>
              <a:rPr lang="en-US" sz="1500"/>
              <a:t>3/4 ÷ 1/8: “How many 1/8-sized (of the original pie) pieces of pie can you serve from 3/4 of a pie?”</a:t>
            </a:r>
          </a:p>
          <a:p>
            <a:pPr eaLnBrk="1" hangingPunct="1"/>
            <a:r>
              <a:rPr lang="en-US" sz="1500"/>
              <a:t> </a:t>
            </a:r>
          </a:p>
          <a:p>
            <a:pPr eaLnBrk="1" hangingPunct="1"/>
            <a:r>
              <a:rPr lang="en-US" sz="1500"/>
              <a:t>2½  ÷ 1/3: “A brownie recipe calls for 1/3 of a cup of oil per batch. How many batches can you make if you have 2½ cups of oil left?”</a:t>
            </a:r>
          </a:p>
        </p:txBody>
      </p:sp>
    </p:spTree>
    <p:extLst>
      <p:ext uri="{BB962C8B-B14F-4D97-AF65-F5344CB8AC3E}">
        <p14:creationId xmlns:p14="http://schemas.microsoft.com/office/powerpoint/2010/main" val="528750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pPr>
              <a:defRPr/>
            </a:pPr>
            <a:r>
              <a:rPr lang="en-US" dirty="0" smtClean="0"/>
              <a:t>Thinking About Division</a:t>
            </a:r>
            <a:endParaRPr lang="en-US" dirty="0"/>
          </a:p>
        </p:txBody>
      </p:sp>
      <p:sp>
        <p:nvSpPr>
          <p:cNvPr id="2" name="Slide Number Placeholder 1"/>
          <p:cNvSpPr>
            <a:spLocks noGrp="1"/>
          </p:cNvSpPr>
          <p:nvPr>
            <p:ph type="sldNum" sz="quarter" idx="10"/>
          </p:nvPr>
        </p:nvSpPr>
        <p:spPr/>
        <p:txBody>
          <a:bodyPr/>
          <a:lstStyle/>
          <a:p>
            <a:pPr>
              <a:defRPr/>
            </a:pPr>
            <a:fld id="{9D5DFEA2-19AA-4C03-89CE-483AA5DFA3D6}" type="slidenum">
              <a:rPr lang="en-US" smtClean="0"/>
              <a:pPr>
                <a:defRPr/>
              </a:pPr>
              <a:t>18</a:t>
            </a:fld>
            <a:endParaRPr lang="en-US"/>
          </a:p>
        </p:txBody>
      </p:sp>
      <p:graphicFrame>
        <p:nvGraphicFramePr>
          <p:cNvPr id="8290" name="Group 98"/>
          <p:cNvGraphicFramePr>
            <a:graphicFrameLocks noGrp="1"/>
          </p:cNvGraphicFramePr>
          <p:nvPr/>
        </p:nvGraphicFramePr>
        <p:xfrm>
          <a:off x="228600" y="990600"/>
          <a:ext cx="8839200" cy="5091203"/>
        </p:xfrm>
        <a:graphic>
          <a:graphicData uri="http://schemas.openxmlformats.org/drawingml/2006/table">
            <a:tbl>
              <a:tblPr/>
              <a:tblGrid>
                <a:gridCol w="1676400"/>
                <a:gridCol w="1828800"/>
                <a:gridCol w="2286000"/>
                <a:gridCol w="3048000"/>
              </a:tblGrid>
              <a:tr h="6400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The expression…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We read it…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means…</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looks like…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5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ea typeface="MS Pゴシック"/>
                          <a:cs typeface="MS Pゴシック"/>
                        </a:rPr>
                        <a:t>20 ÷ 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rgbClr val="002060"/>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514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7610" name="Object 90"/>
          <p:cNvGraphicFramePr>
            <a:graphicFrameLocks noChangeAspect="1"/>
          </p:cNvGraphicFramePr>
          <p:nvPr/>
        </p:nvGraphicFramePr>
        <p:xfrm>
          <a:off x="304800" y="3962400"/>
          <a:ext cx="923925" cy="736600"/>
        </p:xfrm>
        <a:graphic>
          <a:graphicData uri="http://schemas.openxmlformats.org/presentationml/2006/ole">
            <mc:AlternateContent xmlns:mc="http://schemas.openxmlformats.org/markup-compatibility/2006">
              <mc:Choice xmlns:v="urn:schemas-microsoft-com:vml" Requires="v">
                <p:oleObj spid="_x0000_s9218" name="Equation" r:id="rId4" imgW="507780" imgH="406224" progId="Equation.3">
                  <p:embed/>
                </p:oleObj>
              </mc:Choice>
              <mc:Fallback>
                <p:oleObj name="Equation" r:id="rId4" imgW="507780" imgH="40622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962400"/>
                        <a:ext cx="923925"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53329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85800" y="0"/>
            <a:ext cx="7772400" cy="1143000"/>
          </a:xfrm>
        </p:spPr>
        <p:txBody>
          <a:bodyPr/>
          <a:lstStyle/>
          <a:p>
            <a:pPr>
              <a:defRPr/>
            </a:pPr>
            <a:r>
              <a:rPr lang="en-US" dirty="0" smtClean="0"/>
              <a:t>Thinking About Division</a:t>
            </a:r>
            <a:endParaRPr lang="en-US" dirty="0"/>
          </a:p>
        </p:txBody>
      </p:sp>
      <p:sp>
        <p:nvSpPr>
          <p:cNvPr id="2" name="Slide Number Placeholder 1"/>
          <p:cNvSpPr txBox="1">
            <a:spLocks noGrp="1"/>
          </p:cNvSpPr>
          <p:nvPr/>
        </p:nvSpPr>
        <p:spPr bwMode="auto">
          <a:xfrm>
            <a:off x="7086600" y="6096000"/>
            <a:ext cx="457200" cy="457200"/>
          </a:xfrm>
          <a:prstGeom prst="rect">
            <a:avLst/>
          </a:prstGeom>
          <a:noFill/>
          <a:ln>
            <a:miter lim="800000"/>
            <a:headEnd/>
            <a:tailEnd/>
          </a:ln>
        </p:spPr>
        <p:txBody>
          <a:bodyPr/>
          <a:lstStyle/>
          <a:p>
            <a:pPr algn="ctr" eaLnBrk="0" hangingPunct="0">
              <a:defRPr/>
            </a:pPr>
            <a:fld id="{0856EAF0-BB3D-42F0-AB0A-155AE6209307}" type="slidenum">
              <a:rPr lang="en-US" sz="1400" b="1">
                <a:latin typeface="Arial" charset="0"/>
                <a:ea typeface="+mn-ea"/>
              </a:rPr>
              <a:pPr algn="ctr" eaLnBrk="0" hangingPunct="0">
                <a:defRPr/>
              </a:pPr>
              <a:t>19</a:t>
            </a:fld>
            <a:endParaRPr lang="en-US" sz="1400" b="1">
              <a:latin typeface="Arial" charset="0"/>
              <a:ea typeface="+mn-ea"/>
            </a:endParaRPr>
          </a:p>
        </p:txBody>
      </p:sp>
      <p:graphicFrame>
        <p:nvGraphicFramePr>
          <p:cNvPr id="241757" name="Group 93"/>
          <p:cNvGraphicFramePr>
            <a:graphicFrameLocks noGrp="1"/>
          </p:cNvGraphicFramePr>
          <p:nvPr/>
        </p:nvGraphicFramePr>
        <p:xfrm>
          <a:off x="228600" y="990600"/>
          <a:ext cx="8839200" cy="5335588"/>
        </p:xfrm>
        <a:graphic>
          <a:graphicData uri="http://schemas.openxmlformats.org/drawingml/2006/table">
            <a:tbl>
              <a:tblPr/>
              <a:tblGrid>
                <a:gridCol w="1676400"/>
                <a:gridCol w="1828800"/>
                <a:gridCol w="2286000"/>
                <a:gridCol w="3048000"/>
              </a:tblGrid>
              <a:tr h="6401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The expression…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We read it…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means…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looks like…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9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ea typeface="MS Pゴシック"/>
                          <a:cs typeface="MS Pゴシック"/>
                        </a:rPr>
                        <a:t>20 ÷ 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20 divided by 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MS Pゴシック"/>
                          <a:cs typeface="MS Pゴシック"/>
                        </a:rPr>
                        <a:t>20 divided into groups of 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MS Pゴシック"/>
                          <a:cs typeface="MS Pゴシック"/>
                        </a:rPr>
                        <a:t>20 divided into 5 equal groups…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rgbClr val="002060"/>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pitchFamily="34" charset="0"/>
                          <a:ea typeface="MS Pゴシック"/>
                          <a:cs typeface="MS Pゴシック"/>
                        </a:rPr>
                        <a:t>How many 5’s are in 20?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547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20 divided by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MS Pゴシック"/>
                          <a:cs typeface="MS Pゴシック"/>
                        </a:rPr>
                        <a:t>20 divided into groups of    …</a:t>
                      </a: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rgbClr val="002060"/>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pitchFamily="34" charset="0"/>
                          <a:ea typeface="MS Pゴシック"/>
                          <a:cs typeface="MS Pゴシック"/>
                        </a:rPr>
                        <a:t>How many    ’s are in 20?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68634" name="Group 13"/>
          <p:cNvGrpSpPr>
            <a:grpSpLocks/>
          </p:cNvGrpSpPr>
          <p:nvPr/>
        </p:nvGrpSpPr>
        <p:grpSpPr bwMode="auto">
          <a:xfrm>
            <a:off x="7086600" y="1905000"/>
            <a:ext cx="685800" cy="457200"/>
            <a:chOff x="6400800" y="1905000"/>
            <a:chExt cx="1219200" cy="914400"/>
          </a:xfrm>
        </p:grpSpPr>
        <p:sp>
          <p:nvSpPr>
            <p:cNvPr id="68706" name="Oval 7"/>
            <p:cNvSpPr>
              <a:spLocks noChangeArrowheads="1"/>
            </p:cNvSpPr>
            <p:nvPr/>
          </p:nvSpPr>
          <p:spPr bwMode="auto">
            <a:xfrm>
              <a:off x="64008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707" name="Oval 8"/>
            <p:cNvSpPr>
              <a:spLocks noChangeArrowheads="1"/>
            </p:cNvSpPr>
            <p:nvPr/>
          </p:nvSpPr>
          <p:spPr bwMode="auto">
            <a:xfrm>
              <a:off x="6705600" y="23622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708" name="Oval 9"/>
            <p:cNvSpPr>
              <a:spLocks noChangeArrowheads="1"/>
            </p:cNvSpPr>
            <p:nvPr/>
          </p:nvSpPr>
          <p:spPr bwMode="auto">
            <a:xfrm>
              <a:off x="70866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grpSp>
      <p:grpSp>
        <p:nvGrpSpPr>
          <p:cNvPr id="68635" name="Group 13"/>
          <p:cNvGrpSpPr>
            <a:grpSpLocks/>
          </p:cNvGrpSpPr>
          <p:nvPr/>
        </p:nvGrpSpPr>
        <p:grpSpPr bwMode="auto">
          <a:xfrm>
            <a:off x="6232525" y="1981200"/>
            <a:ext cx="576263" cy="742950"/>
            <a:chOff x="6400800" y="1562100"/>
            <a:chExt cx="1024468" cy="1485900"/>
          </a:xfrm>
        </p:grpSpPr>
        <p:sp>
          <p:nvSpPr>
            <p:cNvPr id="68703" name="Oval 11"/>
            <p:cNvSpPr>
              <a:spLocks noChangeArrowheads="1"/>
            </p:cNvSpPr>
            <p:nvPr/>
          </p:nvSpPr>
          <p:spPr bwMode="auto">
            <a:xfrm>
              <a:off x="64008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704" name="Oval 12"/>
            <p:cNvSpPr>
              <a:spLocks noChangeArrowheads="1"/>
            </p:cNvSpPr>
            <p:nvPr/>
          </p:nvSpPr>
          <p:spPr bwMode="auto">
            <a:xfrm>
              <a:off x="6591303" y="2590800"/>
              <a:ext cx="533401"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705" name="Oval 13"/>
            <p:cNvSpPr>
              <a:spLocks noChangeArrowheads="1"/>
            </p:cNvSpPr>
            <p:nvPr/>
          </p:nvSpPr>
          <p:spPr bwMode="auto">
            <a:xfrm>
              <a:off x="6891867" y="1562100"/>
              <a:ext cx="533401"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grpSp>
      <p:sp>
        <p:nvSpPr>
          <p:cNvPr id="241698" name="Oval 18"/>
          <p:cNvSpPr>
            <a:spLocks noChangeArrowheads="1"/>
          </p:cNvSpPr>
          <p:nvPr/>
        </p:nvSpPr>
        <p:spPr bwMode="auto">
          <a:xfrm>
            <a:off x="6088063" y="1714500"/>
            <a:ext cx="793750" cy="10287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41699" name="Oval 18"/>
          <p:cNvSpPr>
            <a:spLocks noChangeArrowheads="1"/>
          </p:cNvSpPr>
          <p:nvPr/>
        </p:nvSpPr>
        <p:spPr bwMode="auto">
          <a:xfrm>
            <a:off x="6985000" y="1752600"/>
            <a:ext cx="984250" cy="9906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41700" name="Oval 13"/>
          <p:cNvSpPr>
            <a:spLocks noChangeArrowheads="1"/>
          </p:cNvSpPr>
          <p:nvPr/>
        </p:nvSpPr>
        <p:spPr bwMode="auto">
          <a:xfrm>
            <a:off x="6508750" y="228600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39" name="Oval 13"/>
          <p:cNvSpPr>
            <a:spLocks noChangeArrowheads="1"/>
          </p:cNvSpPr>
          <p:nvPr/>
        </p:nvSpPr>
        <p:spPr bwMode="auto">
          <a:xfrm>
            <a:off x="6184900" y="188595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241702" name="Oval 8"/>
          <p:cNvSpPr>
            <a:spLocks noChangeArrowheads="1"/>
          </p:cNvSpPr>
          <p:nvPr/>
        </p:nvSpPr>
        <p:spPr bwMode="auto">
          <a:xfrm>
            <a:off x="7561263" y="2247900"/>
            <a:ext cx="300037"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1" name="Oval 8"/>
          <p:cNvSpPr>
            <a:spLocks noChangeArrowheads="1"/>
          </p:cNvSpPr>
          <p:nvPr/>
        </p:nvSpPr>
        <p:spPr bwMode="auto">
          <a:xfrm>
            <a:off x="7134225" y="236220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2" name="Oval 8"/>
          <p:cNvSpPr>
            <a:spLocks noChangeArrowheads="1"/>
          </p:cNvSpPr>
          <p:nvPr/>
        </p:nvSpPr>
        <p:spPr bwMode="auto">
          <a:xfrm>
            <a:off x="8458200" y="182880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3" name="Oval 8"/>
          <p:cNvSpPr>
            <a:spLocks noChangeArrowheads="1"/>
          </p:cNvSpPr>
          <p:nvPr/>
        </p:nvSpPr>
        <p:spPr bwMode="auto">
          <a:xfrm>
            <a:off x="8161338" y="2286000"/>
            <a:ext cx="300037"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241706" name="Oval 8"/>
          <p:cNvSpPr>
            <a:spLocks noChangeArrowheads="1"/>
          </p:cNvSpPr>
          <p:nvPr/>
        </p:nvSpPr>
        <p:spPr bwMode="auto">
          <a:xfrm>
            <a:off x="8161338" y="1828800"/>
            <a:ext cx="300037"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5" name="Oval 8"/>
          <p:cNvSpPr>
            <a:spLocks noChangeArrowheads="1"/>
          </p:cNvSpPr>
          <p:nvPr/>
        </p:nvSpPr>
        <p:spPr bwMode="auto">
          <a:xfrm>
            <a:off x="8534400" y="222885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6" name="Oval 8"/>
          <p:cNvSpPr>
            <a:spLocks noChangeArrowheads="1"/>
          </p:cNvSpPr>
          <p:nvPr/>
        </p:nvSpPr>
        <p:spPr bwMode="auto">
          <a:xfrm>
            <a:off x="8307388" y="2057400"/>
            <a:ext cx="301625"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241709" name="Oval 18"/>
          <p:cNvSpPr>
            <a:spLocks noChangeArrowheads="1"/>
          </p:cNvSpPr>
          <p:nvPr/>
        </p:nvSpPr>
        <p:spPr bwMode="auto">
          <a:xfrm>
            <a:off x="8012113" y="1752600"/>
            <a:ext cx="896937" cy="838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41710" name="Oval 13"/>
          <p:cNvSpPr>
            <a:spLocks noChangeArrowheads="1"/>
          </p:cNvSpPr>
          <p:nvPr/>
        </p:nvSpPr>
        <p:spPr bwMode="auto">
          <a:xfrm>
            <a:off x="7820025" y="293370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49" name="Oval 13"/>
          <p:cNvSpPr>
            <a:spLocks noChangeArrowheads="1"/>
          </p:cNvSpPr>
          <p:nvPr/>
        </p:nvSpPr>
        <p:spPr bwMode="auto">
          <a:xfrm>
            <a:off x="8161338" y="2971800"/>
            <a:ext cx="300037"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50" name="Oval 13"/>
          <p:cNvSpPr>
            <a:spLocks noChangeArrowheads="1"/>
          </p:cNvSpPr>
          <p:nvPr/>
        </p:nvSpPr>
        <p:spPr bwMode="auto">
          <a:xfrm>
            <a:off x="8012113" y="2724150"/>
            <a:ext cx="300037"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51" name="Oval 13"/>
          <p:cNvSpPr>
            <a:spLocks noChangeArrowheads="1"/>
          </p:cNvSpPr>
          <p:nvPr/>
        </p:nvSpPr>
        <p:spPr bwMode="auto">
          <a:xfrm>
            <a:off x="8385175" y="2743200"/>
            <a:ext cx="301625"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68652" name="Oval 13"/>
          <p:cNvSpPr>
            <a:spLocks noChangeArrowheads="1"/>
          </p:cNvSpPr>
          <p:nvPr/>
        </p:nvSpPr>
        <p:spPr bwMode="auto">
          <a:xfrm>
            <a:off x="8461375" y="3048000"/>
            <a:ext cx="300038" cy="2286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241715" name="Oval 41"/>
          <p:cNvSpPr>
            <a:spLocks noChangeArrowheads="1"/>
          </p:cNvSpPr>
          <p:nvPr/>
        </p:nvSpPr>
        <p:spPr bwMode="auto">
          <a:xfrm>
            <a:off x="7772400" y="2590800"/>
            <a:ext cx="1136650" cy="838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graphicFrame>
        <p:nvGraphicFramePr>
          <p:cNvPr id="45" name="Table 44"/>
          <p:cNvGraphicFramePr>
            <a:graphicFrameLocks noGrp="1"/>
          </p:cNvGraphicFramePr>
          <p:nvPr/>
        </p:nvGraphicFramePr>
        <p:xfrm>
          <a:off x="6316663" y="4373563"/>
          <a:ext cx="2422525" cy="1465262"/>
        </p:xfrm>
        <a:graphic>
          <a:graphicData uri="http://schemas.openxmlformats.org/drawingml/2006/table">
            <a:tbl>
              <a:tblPr/>
              <a:tblGrid>
                <a:gridCol w="484187"/>
                <a:gridCol w="484188"/>
                <a:gridCol w="484187"/>
                <a:gridCol w="485775"/>
                <a:gridCol w="484188"/>
              </a:tblGrid>
              <a:tr h="365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679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r>
              <a:tr h="36679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6FF"/>
                    </a:solidFill>
                  </a:tcPr>
                </a:tc>
              </a:tr>
              <a:tr h="365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34" charset="0"/>
                        <a:ea typeface="MS Pゴシック"/>
                        <a:cs typeface="MS Pゴシック"/>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ECFF"/>
                    </a:solidFill>
                  </a:tcPr>
                </a:tc>
              </a:tr>
            </a:tbl>
          </a:graphicData>
        </a:graphic>
      </p:graphicFrame>
      <p:cxnSp>
        <p:nvCxnSpPr>
          <p:cNvPr id="68686" name="Straight Connector 46"/>
          <p:cNvCxnSpPr>
            <a:cxnSpLocks noChangeShapeType="1"/>
          </p:cNvCxnSpPr>
          <p:nvPr/>
        </p:nvCxnSpPr>
        <p:spPr bwMode="auto">
          <a:xfrm rot="5400000">
            <a:off x="5511006" y="5241132"/>
            <a:ext cx="2163763"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68687" name="Straight Connector 52"/>
          <p:cNvCxnSpPr>
            <a:cxnSpLocks noChangeShapeType="1"/>
          </p:cNvCxnSpPr>
          <p:nvPr/>
        </p:nvCxnSpPr>
        <p:spPr bwMode="auto">
          <a:xfrm rot="5400000">
            <a:off x="6004718" y="5257007"/>
            <a:ext cx="2055813"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68688" name="Straight Connector 53"/>
          <p:cNvCxnSpPr>
            <a:cxnSpLocks noChangeShapeType="1"/>
          </p:cNvCxnSpPr>
          <p:nvPr/>
        </p:nvCxnSpPr>
        <p:spPr bwMode="auto">
          <a:xfrm rot="5400000">
            <a:off x="6506369" y="5287169"/>
            <a:ext cx="2057400" cy="17462"/>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68689" name="Straight Connector 54"/>
          <p:cNvCxnSpPr>
            <a:cxnSpLocks noChangeShapeType="1"/>
          </p:cNvCxnSpPr>
          <p:nvPr/>
        </p:nvCxnSpPr>
        <p:spPr bwMode="auto">
          <a:xfrm rot="5400000">
            <a:off x="6983413" y="5256213"/>
            <a:ext cx="2057400"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68690" name="Straight Connector 55"/>
          <p:cNvCxnSpPr>
            <a:cxnSpLocks noChangeShapeType="1"/>
          </p:cNvCxnSpPr>
          <p:nvPr/>
        </p:nvCxnSpPr>
        <p:spPr bwMode="auto">
          <a:xfrm rot="5400000">
            <a:off x="7428706" y="5369719"/>
            <a:ext cx="2208213" cy="317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graphicFrame>
        <p:nvGraphicFramePr>
          <p:cNvPr id="68691" name="Object 90"/>
          <p:cNvGraphicFramePr>
            <a:graphicFrameLocks noChangeAspect="1"/>
          </p:cNvGraphicFramePr>
          <p:nvPr/>
        </p:nvGraphicFramePr>
        <p:xfrm>
          <a:off x="304800" y="4727575"/>
          <a:ext cx="923925" cy="736600"/>
        </p:xfrm>
        <a:graphic>
          <a:graphicData uri="http://schemas.openxmlformats.org/presentationml/2006/ole">
            <mc:AlternateContent xmlns:mc="http://schemas.openxmlformats.org/markup-compatibility/2006">
              <mc:Choice xmlns:v="urn:schemas-microsoft-com:vml" Requires="v">
                <p:oleObj spid="_x0000_s10242" name="Equation" r:id="rId4" imgW="507780" imgH="406224" progId="Equation.3">
                  <p:embed/>
                </p:oleObj>
              </mc:Choice>
              <mc:Fallback>
                <p:oleObj name="Equation" r:id="rId4" imgW="507780" imgH="40622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727575"/>
                        <a:ext cx="923925"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92" name="Object 91"/>
          <p:cNvGraphicFramePr>
            <a:graphicFrameLocks noChangeAspect="1"/>
          </p:cNvGraphicFramePr>
          <p:nvPr/>
        </p:nvGraphicFramePr>
        <p:xfrm>
          <a:off x="2438400" y="4992688"/>
          <a:ext cx="215900" cy="530225"/>
        </p:xfrm>
        <a:graphic>
          <a:graphicData uri="http://schemas.openxmlformats.org/presentationml/2006/ole">
            <mc:AlternateContent xmlns:mc="http://schemas.openxmlformats.org/markup-compatibility/2006">
              <mc:Choice xmlns:v="urn:schemas-microsoft-com:vml" Requires="v">
                <p:oleObj spid="_x0000_s10243" name="Equation" r:id="rId6" imgW="164957" imgH="406048" progId="Equation.3">
                  <p:embed/>
                </p:oleObj>
              </mc:Choice>
              <mc:Fallback>
                <p:oleObj name="Equation" r:id="rId6" imgW="164957" imgH="40604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4992688"/>
                        <a:ext cx="2159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93" name="Object 92"/>
          <p:cNvGraphicFramePr>
            <a:graphicFrameLocks noChangeAspect="1"/>
          </p:cNvGraphicFramePr>
          <p:nvPr/>
        </p:nvGraphicFramePr>
        <p:xfrm>
          <a:off x="4960938" y="4473575"/>
          <a:ext cx="200025" cy="530225"/>
        </p:xfrm>
        <a:graphic>
          <a:graphicData uri="http://schemas.openxmlformats.org/presentationml/2006/ole">
            <mc:AlternateContent xmlns:mc="http://schemas.openxmlformats.org/markup-compatibility/2006">
              <mc:Choice xmlns:v="urn:schemas-microsoft-com:vml" Requires="v">
                <p:oleObj spid="_x0000_s10244" name="Equation" r:id="rId8" imgW="152268" imgH="406048" progId="Equation.3">
                  <p:embed/>
                </p:oleObj>
              </mc:Choice>
              <mc:Fallback>
                <p:oleObj name="Equation" r:id="rId8" imgW="152268" imgH="406048"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60938" y="4473575"/>
                        <a:ext cx="200025"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94" name="Object 93"/>
          <p:cNvGraphicFramePr>
            <a:graphicFrameLocks noChangeAspect="1"/>
          </p:cNvGraphicFramePr>
          <p:nvPr/>
        </p:nvGraphicFramePr>
        <p:xfrm>
          <a:off x="5092700" y="5105400"/>
          <a:ext cx="233363" cy="530225"/>
        </p:xfrm>
        <a:graphic>
          <a:graphicData uri="http://schemas.openxmlformats.org/presentationml/2006/ole">
            <mc:AlternateContent xmlns:mc="http://schemas.openxmlformats.org/markup-compatibility/2006">
              <mc:Choice xmlns:v="urn:schemas-microsoft-com:vml" Requires="v">
                <p:oleObj spid="_x0000_s10245" name="Equation" r:id="rId10" imgW="171566" imgH="400042" progId="Equation.3">
                  <p:embed/>
                </p:oleObj>
              </mc:Choice>
              <mc:Fallback>
                <p:oleObj name="Equation" r:id="rId10" imgW="171566" imgH="400042"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92700" y="5105400"/>
                        <a:ext cx="233363"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1758" name="Oval 94"/>
          <p:cNvSpPr>
            <a:spLocks noChangeArrowheads="1"/>
          </p:cNvSpPr>
          <p:nvPr/>
        </p:nvSpPr>
        <p:spPr bwMode="auto">
          <a:xfrm>
            <a:off x="6202363" y="3130550"/>
            <a:ext cx="781050" cy="1028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1759" name="Oval 95"/>
          <p:cNvSpPr>
            <a:spLocks noChangeArrowheads="1"/>
          </p:cNvSpPr>
          <p:nvPr/>
        </p:nvSpPr>
        <p:spPr bwMode="auto">
          <a:xfrm>
            <a:off x="7080250" y="1752600"/>
            <a:ext cx="781050" cy="1028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1760" name="Oval 96"/>
          <p:cNvSpPr>
            <a:spLocks noChangeArrowheads="1"/>
          </p:cNvSpPr>
          <p:nvPr/>
        </p:nvSpPr>
        <p:spPr bwMode="auto">
          <a:xfrm>
            <a:off x="8070850" y="1562100"/>
            <a:ext cx="781050" cy="1028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1761" name="Oval 97"/>
          <p:cNvSpPr>
            <a:spLocks noChangeArrowheads="1"/>
          </p:cNvSpPr>
          <p:nvPr/>
        </p:nvSpPr>
        <p:spPr bwMode="auto">
          <a:xfrm>
            <a:off x="7994650" y="2457450"/>
            <a:ext cx="781050" cy="1028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1762" name="Oval 98"/>
          <p:cNvSpPr>
            <a:spLocks noChangeArrowheads="1"/>
          </p:cNvSpPr>
          <p:nvPr/>
        </p:nvSpPr>
        <p:spPr bwMode="auto">
          <a:xfrm>
            <a:off x="6172200" y="1847850"/>
            <a:ext cx="781050" cy="1028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1763" name="Rectangle 99"/>
          <p:cNvSpPr>
            <a:spLocks noChangeArrowheads="1"/>
          </p:cNvSpPr>
          <p:nvPr/>
        </p:nvSpPr>
        <p:spPr bwMode="auto">
          <a:xfrm>
            <a:off x="1905000" y="1630363"/>
            <a:ext cx="7162800" cy="2528887"/>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41764" name="Rectangle 100"/>
          <p:cNvSpPr>
            <a:spLocks noChangeArrowheads="1"/>
          </p:cNvSpPr>
          <p:nvPr/>
        </p:nvSpPr>
        <p:spPr bwMode="auto">
          <a:xfrm>
            <a:off x="1905000" y="4159250"/>
            <a:ext cx="7162800" cy="216535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48" name="Slide Number Placeholder 1"/>
          <p:cNvSpPr>
            <a:spLocks noGrp="1"/>
          </p:cNvSpPr>
          <p:nvPr>
            <p:ph type="sldNum" sz="quarter" idx="10"/>
          </p:nvPr>
        </p:nvSpPr>
        <p:spPr/>
        <p:txBody>
          <a:bodyPr/>
          <a:lstStyle/>
          <a:p>
            <a:pPr>
              <a:defRPr/>
            </a:pPr>
            <a:fld id="{BD96C5CF-229D-48E6-9988-F7A9487F735B}" type="slidenum">
              <a:rPr lang="en-US" smtClean="0"/>
              <a:pPr>
                <a:defRPr/>
              </a:pPr>
              <a:t>19</a:t>
            </a:fld>
            <a:endParaRPr lang="en-US" dirty="0"/>
          </a:p>
        </p:txBody>
      </p:sp>
    </p:spTree>
    <p:extLst>
      <p:ext uri="{BB962C8B-B14F-4D97-AF65-F5344CB8AC3E}">
        <p14:creationId xmlns:p14="http://schemas.microsoft.com/office/powerpoint/2010/main" val="3889146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241763"/>
                                        </p:tgtEl>
                                      </p:cBhvr>
                                    </p:animEffect>
                                    <p:set>
                                      <p:cBhvr>
                                        <p:cTn id="7" dur="1" fill="hold">
                                          <p:stCondLst>
                                            <p:cond delay="499"/>
                                          </p:stCondLst>
                                        </p:cTn>
                                        <p:tgtEl>
                                          <p:spTgt spid="241763"/>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241698"/>
                                        </p:tgtEl>
                                      </p:cBhvr>
                                    </p:animEffect>
                                    <p:set>
                                      <p:cBhvr>
                                        <p:cTn id="12" dur="1" fill="hold">
                                          <p:stCondLst>
                                            <p:cond delay="499"/>
                                          </p:stCondLst>
                                        </p:cTn>
                                        <p:tgtEl>
                                          <p:spTgt spid="241698"/>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241699"/>
                                        </p:tgtEl>
                                      </p:cBhvr>
                                    </p:animEffect>
                                    <p:set>
                                      <p:cBhvr>
                                        <p:cTn id="15" dur="1" fill="hold">
                                          <p:stCondLst>
                                            <p:cond delay="499"/>
                                          </p:stCondLst>
                                        </p:cTn>
                                        <p:tgtEl>
                                          <p:spTgt spid="241699"/>
                                        </p:tgtEl>
                                        <p:attrNameLst>
                                          <p:attrName>style.visibility</p:attrName>
                                        </p:attrNameLst>
                                      </p:cBhvr>
                                      <p:to>
                                        <p:strVal val="hidden"/>
                                      </p:to>
                                    </p:set>
                                  </p:childTnLst>
                                </p:cTn>
                              </p:par>
                              <p:par>
                                <p:cTn id="16" presetID="9" presetClass="exit" presetSubtype="0" fill="hold" grpId="0" nodeType="withEffect">
                                  <p:stCondLst>
                                    <p:cond delay="0"/>
                                  </p:stCondLst>
                                  <p:childTnLst>
                                    <p:animEffect transition="out" filter="dissolve">
                                      <p:cBhvr>
                                        <p:cTn id="17" dur="500"/>
                                        <p:tgtEl>
                                          <p:spTgt spid="241709"/>
                                        </p:tgtEl>
                                      </p:cBhvr>
                                    </p:animEffect>
                                    <p:set>
                                      <p:cBhvr>
                                        <p:cTn id="18" dur="1" fill="hold">
                                          <p:stCondLst>
                                            <p:cond delay="499"/>
                                          </p:stCondLst>
                                        </p:cTn>
                                        <p:tgtEl>
                                          <p:spTgt spid="241709"/>
                                        </p:tgtEl>
                                        <p:attrNameLst>
                                          <p:attrName>style.visibility</p:attrName>
                                        </p:attrNameLst>
                                      </p:cBhvr>
                                      <p:to>
                                        <p:strVal val="hidden"/>
                                      </p:to>
                                    </p:set>
                                  </p:childTnLst>
                                </p:cTn>
                              </p:par>
                              <p:par>
                                <p:cTn id="19" presetID="9" presetClass="exit" presetSubtype="0" fill="hold" grpId="0" nodeType="withEffect">
                                  <p:stCondLst>
                                    <p:cond delay="0"/>
                                  </p:stCondLst>
                                  <p:childTnLst>
                                    <p:animEffect transition="out" filter="dissolve">
                                      <p:cBhvr>
                                        <p:cTn id="20" dur="500"/>
                                        <p:tgtEl>
                                          <p:spTgt spid="241715"/>
                                        </p:tgtEl>
                                      </p:cBhvr>
                                    </p:animEffect>
                                    <p:set>
                                      <p:cBhvr>
                                        <p:cTn id="21" dur="1" fill="hold">
                                          <p:stCondLst>
                                            <p:cond delay="499"/>
                                          </p:stCondLst>
                                        </p:cTn>
                                        <p:tgtEl>
                                          <p:spTgt spid="241715"/>
                                        </p:tgtEl>
                                        <p:attrNameLst>
                                          <p:attrName>style.visibility</p:attrName>
                                        </p:attrNameLst>
                                      </p:cBhvr>
                                      <p:to>
                                        <p:strVal val="hidden"/>
                                      </p:to>
                                    </p:set>
                                  </p:childTnLst>
                                </p:cTn>
                              </p:par>
                            </p:childTnLst>
                          </p:cTn>
                        </p:par>
                        <p:par>
                          <p:cTn id="22" fill="hold" nodeType="afterGroup">
                            <p:stCondLst>
                              <p:cond delay="500"/>
                            </p:stCondLst>
                            <p:childTnLst>
                              <p:par>
                                <p:cTn id="23" presetID="0" presetClass="path" presetSubtype="0" accel="50000" decel="50000" fill="hold" grpId="0" nodeType="afterEffect">
                                  <p:stCondLst>
                                    <p:cond delay="0"/>
                                  </p:stCondLst>
                                  <p:childTnLst>
                                    <p:animMotion origin="layout" path="M 5E-6 -4.44444E-6 L -0.03333 0.16667 " pathEditMode="relative" ptsTypes="AA">
                                      <p:cBhvr>
                                        <p:cTn id="24" dur="2000" fill="hold"/>
                                        <p:tgtEl>
                                          <p:spTgt spid="241700"/>
                                        </p:tgtEl>
                                        <p:attrNameLst>
                                          <p:attrName>ppt_x</p:attrName>
                                          <p:attrName>ppt_y</p:attrName>
                                        </p:attrNameLst>
                                      </p:cBhvr>
                                    </p:animMotion>
                                  </p:childTnLst>
                                </p:cTn>
                              </p:par>
                            </p:childTnLst>
                          </p:cTn>
                        </p:par>
                        <p:par>
                          <p:cTn id="25" fill="hold" nodeType="afterGroup">
                            <p:stCondLst>
                              <p:cond delay="2500"/>
                            </p:stCondLst>
                            <p:childTnLst>
                              <p:par>
                                <p:cTn id="26" presetID="0" presetClass="path" presetSubtype="0" accel="50000" decel="50000" fill="hold" grpId="0" nodeType="afterEffect">
                                  <p:stCondLst>
                                    <p:cond delay="0"/>
                                  </p:stCondLst>
                                  <p:childTnLst>
                                    <p:animMotion origin="layout" path="M 2.5E-6 4.44444E-6 L -0.11354 0.15 " pathEditMode="relative" ptsTypes="AA">
                                      <p:cBhvr>
                                        <p:cTn id="27" dur="2000" fill="hold"/>
                                        <p:tgtEl>
                                          <p:spTgt spid="241702"/>
                                        </p:tgtEl>
                                        <p:attrNameLst>
                                          <p:attrName>ppt_x</p:attrName>
                                          <p:attrName>ppt_y</p:attrName>
                                        </p:attrNameLst>
                                      </p:cBhvr>
                                    </p:animMotion>
                                  </p:childTnLst>
                                </p:cTn>
                              </p:par>
                            </p:childTnLst>
                          </p:cTn>
                        </p:par>
                        <p:par>
                          <p:cTn id="28" fill="hold" nodeType="afterGroup">
                            <p:stCondLst>
                              <p:cond delay="4500"/>
                            </p:stCondLst>
                            <p:childTnLst>
                              <p:par>
                                <p:cTn id="29" presetID="0" presetClass="path" presetSubtype="0" accel="50000" decel="50000" fill="hold" grpId="0" nodeType="afterEffect">
                                  <p:stCondLst>
                                    <p:cond delay="0"/>
                                  </p:stCondLst>
                                  <p:childTnLst>
                                    <p:animMotion origin="layout" path="M 4.16667E-6 4.44444E-6 L -0.15 0.22778 " pathEditMode="relative" ptsTypes="AA">
                                      <p:cBhvr>
                                        <p:cTn id="30" dur="2000" fill="hold"/>
                                        <p:tgtEl>
                                          <p:spTgt spid="241706"/>
                                        </p:tgtEl>
                                        <p:attrNameLst>
                                          <p:attrName>ppt_x</p:attrName>
                                          <p:attrName>ppt_y</p:attrName>
                                        </p:attrNameLst>
                                      </p:cBhvr>
                                    </p:animMotion>
                                  </p:childTnLst>
                                </p:cTn>
                              </p:par>
                            </p:childTnLst>
                          </p:cTn>
                        </p:par>
                        <p:par>
                          <p:cTn id="31" fill="hold" nodeType="afterGroup">
                            <p:stCondLst>
                              <p:cond delay="6500"/>
                            </p:stCondLst>
                            <p:childTnLst>
                              <p:par>
                                <p:cTn id="32" presetID="0" presetClass="path" presetSubtype="0" accel="50000" decel="50000" fill="hold" grpId="0" nodeType="afterEffect">
                                  <p:stCondLst>
                                    <p:cond delay="0"/>
                                  </p:stCondLst>
                                  <p:childTnLst>
                                    <p:animMotion origin="layout" path="M -2.22222E-6 -4.44444E-6 L -0.14687 0.11112 " pathEditMode="relative" ptsTypes="AA">
                                      <p:cBhvr>
                                        <p:cTn id="33" dur="2000" fill="hold"/>
                                        <p:tgtEl>
                                          <p:spTgt spid="241710"/>
                                        </p:tgtEl>
                                        <p:attrNameLst>
                                          <p:attrName>ppt_x</p:attrName>
                                          <p:attrName>ppt_y</p:attrName>
                                        </p:attrNameLst>
                                      </p:cBhvr>
                                    </p:animMotion>
                                  </p:childTnLst>
                                </p:cTn>
                              </p:par>
                            </p:childTnLst>
                          </p:cTn>
                        </p:par>
                        <p:par>
                          <p:cTn id="34" fill="hold" nodeType="afterGroup">
                            <p:stCondLst>
                              <p:cond delay="8500"/>
                            </p:stCondLst>
                            <p:childTnLst>
                              <p:par>
                                <p:cTn id="35" presetID="34" presetClass="entr" presetSubtype="0" fill="hold" grpId="0" nodeType="afterEffect">
                                  <p:stCondLst>
                                    <p:cond delay="0"/>
                                  </p:stCondLst>
                                  <p:childTnLst>
                                    <p:set>
                                      <p:cBhvr>
                                        <p:cTn id="36" dur="1" fill="hold">
                                          <p:stCondLst>
                                            <p:cond delay="0"/>
                                          </p:stCondLst>
                                        </p:cTn>
                                        <p:tgtEl>
                                          <p:spTgt spid="241758"/>
                                        </p:tgtEl>
                                        <p:attrNameLst>
                                          <p:attrName>style.visibility</p:attrName>
                                        </p:attrNameLst>
                                      </p:cBhvr>
                                      <p:to>
                                        <p:strVal val="visible"/>
                                      </p:to>
                                    </p:set>
                                    <p:anim from="(-#ppt_w/2)" to="(#ppt_x)" calcmode="lin" valueType="num">
                                      <p:cBhvr>
                                        <p:cTn id="37" dur="600" fill="hold">
                                          <p:stCondLst>
                                            <p:cond delay="0"/>
                                          </p:stCondLst>
                                        </p:cTn>
                                        <p:tgtEl>
                                          <p:spTgt spid="241758"/>
                                        </p:tgtEl>
                                        <p:attrNameLst>
                                          <p:attrName>ppt_x</p:attrName>
                                        </p:attrNameLst>
                                      </p:cBhvr>
                                    </p:anim>
                                    <p:anim from="0" to="-1.0" calcmode="lin" valueType="num">
                                      <p:cBhvr>
                                        <p:cTn id="38" dur="200" decel="50000" autoRev="1" fill="hold">
                                          <p:stCondLst>
                                            <p:cond delay="600"/>
                                          </p:stCondLst>
                                        </p:cTn>
                                        <p:tgtEl>
                                          <p:spTgt spid="241758"/>
                                        </p:tgtEl>
                                        <p:attrNameLst>
                                          <p:attrName>xshear</p:attrName>
                                        </p:attrNameLst>
                                      </p:cBhvr>
                                    </p:anim>
                                    <p:animScale>
                                      <p:cBhvr>
                                        <p:cTn id="39" dur="200" decel="100000" autoRev="1" fill="hold">
                                          <p:stCondLst>
                                            <p:cond delay="600"/>
                                          </p:stCondLst>
                                        </p:cTn>
                                        <p:tgtEl>
                                          <p:spTgt spid="241758"/>
                                        </p:tgtEl>
                                      </p:cBhvr>
                                      <p:from x="100000" y="100000"/>
                                      <p:to x="80000" y="100000"/>
                                    </p:animScale>
                                    <p:anim by="(#ppt_h/3+#ppt_w*0.1)" calcmode="lin" valueType="num">
                                      <p:cBhvr additive="sum">
                                        <p:cTn id="40" dur="200" decel="100000" autoRev="1" fill="hold">
                                          <p:stCondLst>
                                            <p:cond delay="600"/>
                                          </p:stCondLst>
                                        </p:cTn>
                                        <p:tgtEl>
                                          <p:spTgt spid="241758"/>
                                        </p:tgtEl>
                                        <p:attrNameLst>
                                          <p:attrName>ppt_x</p:attrName>
                                        </p:attrNameLst>
                                      </p:cBhvr>
                                    </p:anim>
                                  </p:childTnLst>
                                </p:cTn>
                              </p:par>
                            </p:childTnLst>
                          </p:cTn>
                        </p:par>
                        <p:par>
                          <p:cTn id="41" fill="hold" nodeType="afterGroup">
                            <p:stCondLst>
                              <p:cond delay="9500"/>
                            </p:stCondLst>
                            <p:childTnLst>
                              <p:par>
                                <p:cTn id="42" presetID="34" presetClass="entr" presetSubtype="0" fill="hold" grpId="0" nodeType="afterEffect">
                                  <p:stCondLst>
                                    <p:cond delay="0"/>
                                  </p:stCondLst>
                                  <p:childTnLst>
                                    <p:set>
                                      <p:cBhvr>
                                        <p:cTn id="43" dur="1" fill="hold">
                                          <p:stCondLst>
                                            <p:cond delay="0"/>
                                          </p:stCondLst>
                                        </p:cTn>
                                        <p:tgtEl>
                                          <p:spTgt spid="241759"/>
                                        </p:tgtEl>
                                        <p:attrNameLst>
                                          <p:attrName>style.visibility</p:attrName>
                                        </p:attrNameLst>
                                      </p:cBhvr>
                                      <p:to>
                                        <p:strVal val="visible"/>
                                      </p:to>
                                    </p:set>
                                    <p:anim from="(-#ppt_w/2)" to="(#ppt_x)" calcmode="lin" valueType="num">
                                      <p:cBhvr>
                                        <p:cTn id="44" dur="600" fill="hold">
                                          <p:stCondLst>
                                            <p:cond delay="0"/>
                                          </p:stCondLst>
                                        </p:cTn>
                                        <p:tgtEl>
                                          <p:spTgt spid="241759"/>
                                        </p:tgtEl>
                                        <p:attrNameLst>
                                          <p:attrName>ppt_x</p:attrName>
                                        </p:attrNameLst>
                                      </p:cBhvr>
                                    </p:anim>
                                    <p:anim from="0" to="-1.0" calcmode="lin" valueType="num">
                                      <p:cBhvr>
                                        <p:cTn id="45" dur="200" decel="50000" autoRev="1" fill="hold">
                                          <p:stCondLst>
                                            <p:cond delay="600"/>
                                          </p:stCondLst>
                                        </p:cTn>
                                        <p:tgtEl>
                                          <p:spTgt spid="241759"/>
                                        </p:tgtEl>
                                        <p:attrNameLst>
                                          <p:attrName>xshear</p:attrName>
                                        </p:attrNameLst>
                                      </p:cBhvr>
                                    </p:anim>
                                    <p:animScale>
                                      <p:cBhvr>
                                        <p:cTn id="46" dur="200" decel="100000" autoRev="1" fill="hold">
                                          <p:stCondLst>
                                            <p:cond delay="600"/>
                                          </p:stCondLst>
                                        </p:cTn>
                                        <p:tgtEl>
                                          <p:spTgt spid="241759"/>
                                        </p:tgtEl>
                                      </p:cBhvr>
                                      <p:from x="100000" y="100000"/>
                                      <p:to x="80000" y="100000"/>
                                    </p:animScale>
                                    <p:anim by="(#ppt_h/3+#ppt_w*0.1)" calcmode="lin" valueType="num">
                                      <p:cBhvr additive="sum">
                                        <p:cTn id="47" dur="200" decel="100000" autoRev="1" fill="hold">
                                          <p:stCondLst>
                                            <p:cond delay="600"/>
                                          </p:stCondLst>
                                        </p:cTn>
                                        <p:tgtEl>
                                          <p:spTgt spid="241759"/>
                                        </p:tgtEl>
                                        <p:attrNameLst>
                                          <p:attrName>ppt_x</p:attrName>
                                        </p:attrNameLst>
                                      </p:cBhvr>
                                    </p:anim>
                                  </p:childTnLst>
                                </p:cTn>
                              </p:par>
                            </p:childTnLst>
                          </p:cTn>
                        </p:par>
                        <p:par>
                          <p:cTn id="48" fill="hold" nodeType="afterGroup">
                            <p:stCondLst>
                              <p:cond delay="10500"/>
                            </p:stCondLst>
                            <p:childTnLst>
                              <p:par>
                                <p:cTn id="49" presetID="34" presetClass="entr" presetSubtype="0" fill="hold" grpId="0" nodeType="afterEffect">
                                  <p:stCondLst>
                                    <p:cond delay="0"/>
                                  </p:stCondLst>
                                  <p:childTnLst>
                                    <p:set>
                                      <p:cBhvr>
                                        <p:cTn id="50" dur="1" fill="hold">
                                          <p:stCondLst>
                                            <p:cond delay="0"/>
                                          </p:stCondLst>
                                        </p:cTn>
                                        <p:tgtEl>
                                          <p:spTgt spid="241760"/>
                                        </p:tgtEl>
                                        <p:attrNameLst>
                                          <p:attrName>style.visibility</p:attrName>
                                        </p:attrNameLst>
                                      </p:cBhvr>
                                      <p:to>
                                        <p:strVal val="visible"/>
                                      </p:to>
                                    </p:set>
                                    <p:anim from="(-#ppt_w/2)" to="(#ppt_x)" calcmode="lin" valueType="num">
                                      <p:cBhvr>
                                        <p:cTn id="51" dur="600" fill="hold">
                                          <p:stCondLst>
                                            <p:cond delay="0"/>
                                          </p:stCondLst>
                                        </p:cTn>
                                        <p:tgtEl>
                                          <p:spTgt spid="241760"/>
                                        </p:tgtEl>
                                        <p:attrNameLst>
                                          <p:attrName>ppt_x</p:attrName>
                                        </p:attrNameLst>
                                      </p:cBhvr>
                                    </p:anim>
                                    <p:anim from="0" to="-1.0" calcmode="lin" valueType="num">
                                      <p:cBhvr>
                                        <p:cTn id="52" dur="200" decel="50000" autoRev="1" fill="hold">
                                          <p:stCondLst>
                                            <p:cond delay="600"/>
                                          </p:stCondLst>
                                        </p:cTn>
                                        <p:tgtEl>
                                          <p:spTgt spid="241760"/>
                                        </p:tgtEl>
                                        <p:attrNameLst>
                                          <p:attrName>xshear</p:attrName>
                                        </p:attrNameLst>
                                      </p:cBhvr>
                                    </p:anim>
                                    <p:animScale>
                                      <p:cBhvr>
                                        <p:cTn id="53" dur="200" decel="100000" autoRev="1" fill="hold">
                                          <p:stCondLst>
                                            <p:cond delay="600"/>
                                          </p:stCondLst>
                                        </p:cTn>
                                        <p:tgtEl>
                                          <p:spTgt spid="241760"/>
                                        </p:tgtEl>
                                      </p:cBhvr>
                                      <p:from x="100000" y="100000"/>
                                      <p:to x="80000" y="100000"/>
                                    </p:animScale>
                                    <p:anim by="(#ppt_h/3+#ppt_w*0.1)" calcmode="lin" valueType="num">
                                      <p:cBhvr additive="sum">
                                        <p:cTn id="54" dur="200" decel="100000" autoRev="1" fill="hold">
                                          <p:stCondLst>
                                            <p:cond delay="600"/>
                                          </p:stCondLst>
                                        </p:cTn>
                                        <p:tgtEl>
                                          <p:spTgt spid="241760"/>
                                        </p:tgtEl>
                                        <p:attrNameLst>
                                          <p:attrName>ppt_x</p:attrName>
                                        </p:attrNameLst>
                                      </p:cBhvr>
                                    </p:anim>
                                  </p:childTnLst>
                                </p:cTn>
                              </p:par>
                            </p:childTnLst>
                          </p:cTn>
                        </p:par>
                        <p:par>
                          <p:cTn id="55" fill="hold" nodeType="afterGroup">
                            <p:stCondLst>
                              <p:cond delay="11500"/>
                            </p:stCondLst>
                            <p:childTnLst>
                              <p:par>
                                <p:cTn id="56" presetID="34" presetClass="entr" presetSubtype="0" fill="hold" grpId="0" nodeType="afterEffect">
                                  <p:stCondLst>
                                    <p:cond delay="0"/>
                                  </p:stCondLst>
                                  <p:childTnLst>
                                    <p:set>
                                      <p:cBhvr>
                                        <p:cTn id="57" dur="1" fill="hold">
                                          <p:stCondLst>
                                            <p:cond delay="0"/>
                                          </p:stCondLst>
                                        </p:cTn>
                                        <p:tgtEl>
                                          <p:spTgt spid="241761"/>
                                        </p:tgtEl>
                                        <p:attrNameLst>
                                          <p:attrName>style.visibility</p:attrName>
                                        </p:attrNameLst>
                                      </p:cBhvr>
                                      <p:to>
                                        <p:strVal val="visible"/>
                                      </p:to>
                                    </p:set>
                                    <p:anim from="(-#ppt_w/2)" to="(#ppt_x)" calcmode="lin" valueType="num">
                                      <p:cBhvr>
                                        <p:cTn id="58" dur="600" fill="hold">
                                          <p:stCondLst>
                                            <p:cond delay="0"/>
                                          </p:stCondLst>
                                        </p:cTn>
                                        <p:tgtEl>
                                          <p:spTgt spid="241761"/>
                                        </p:tgtEl>
                                        <p:attrNameLst>
                                          <p:attrName>ppt_x</p:attrName>
                                        </p:attrNameLst>
                                      </p:cBhvr>
                                    </p:anim>
                                    <p:anim from="0" to="-1.0" calcmode="lin" valueType="num">
                                      <p:cBhvr>
                                        <p:cTn id="59" dur="200" decel="50000" autoRev="1" fill="hold">
                                          <p:stCondLst>
                                            <p:cond delay="600"/>
                                          </p:stCondLst>
                                        </p:cTn>
                                        <p:tgtEl>
                                          <p:spTgt spid="241761"/>
                                        </p:tgtEl>
                                        <p:attrNameLst>
                                          <p:attrName>xshear</p:attrName>
                                        </p:attrNameLst>
                                      </p:cBhvr>
                                    </p:anim>
                                    <p:animScale>
                                      <p:cBhvr>
                                        <p:cTn id="60" dur="200" decel="100000" autoRev="1" fill="hold">
                                          <p:stCondLst>
                                            <p:cond delay="600"/>
                                          </p:stCondLst>
                                        </p:cTn>
                                        <p:tgtEl>
                                          <p:spTgt spid="241761"/>
                                        </p:tgtEl>
                                      </p:cBhvr>
                                      <p:from x="100000" y="100000"/>
                                      <p:to x="80000" y="100000"/>
                                    </p:animScale>
                                    <p:anim by="(#ppt_h/3+#ppt_w*0.1)" calcmode="lin" valueType="num">
                                      <p:cBhvr additive="sum">
                                        <p:cTn id="61" dur="200" decel="100000" autoRev="1" fill="hold">
                                          <p:stCondLst>
                                            <p:cond delay="600"/>
                                          </p:stCondLst>
                                        </p:cTn>
                                        <p:tgtEl>
                                          <p:spTgt spid="241761"/>
                                        </p:tgtEl>
                                        <p:attrNameLst>
                                          <p:attrName>ppt_x</p:attrName>
                                        </p:attrNameLst>
                                      </p:cBhvr>
                                    </p:anim>
                                  </p:childTnLst>
                                </p:cTn>
                              </p:par>
                            </p:childTnLst>
                          </p:cTn>
                        </p:par>
                        <p:par>
                          <p:cTn id="62" fill="hold" nodeType="afterGroup">
                            <p:stCondLst>
                              <p:cond delay="12500"/>
                            </p:stCondLst>
                            <p:childTnLst>
                              <p:par>
                                <p:cTn id="63" presetID="34" presetClass="entr" presetSubtype="0" fill="hold" grpId="0" nodeType="afterEffect">
                                  <p:stCondLst>
                                    <p:cond delay="0"/>
                                  </p:stCondLst>
                                  <p:childTnLst>
                                    <p:set>
                                      <p:cBhvr>
                                        <p:cTn id="64" dur="1" fill="hold">
                                          <p:stCondLst>
                                            <p:cond delay="0"/>
                                          </p:stCondLst>
                                        </p:cTn>
                                        <p:tgtEl>
                                          <p:spTgt spid="241762"/>
                                        </p:tgtEl>
                                        <p:attrNameLst>
                                          <p:attrName>style.visibility</p:attrName>
                                        </p:attrNameLst>
                                      </p:cBhvr>
                                      <p:to>
                                        <p:strVal val="visible"/>
                                      </p:to>
                                    </p:set>
                                    <p:anim from="(-#ppt_w/2)" to="(#ppt_x)" calcmode="lin" valueType="num">
                                      <p:cBhvr>
                                        <p:cTn id="65" dur="600" fill="hold">
                                          <p:stCondLst>
                                            <p:cond delay="0"/>
                                          </p:stCondLst>
                                        </p:cTn>
                                        <p:tgtEl>
                                          <p:spTgt spid="241762"/>
                                        </p:tgtEl>
                                        <p:attrNameLst>
                                          <p:attrName>ppt_x</p:attrName>
                                        </p:attrNameLst>
                                      </p:cBhvr>
                                    </p:anim>
                                    <p:anim from="0" to="-1.0" calcmode="lin" valueType="num">
                                      <p:cBhvr>
                                        <p:cTn id="66" dur="200" decel="50000" autoRev="1" fill="hold">
                                          <p:stCondLst>
                                            <p:cond delay="600"/>
                                          </p:stCondLst>
                                        </p:cTn>
                                        <p:tgtEl>
                                          <p:spTgt spid="241762"/>
                                        </p:tgtEl>
                                        <p:attrNameLst>
                                          <p:attrName>xshear</p:attrName>
                                        </p:attrNameLst>
                                      </p:cBhvr>
                                    </p:anim>
                                    <p:animScale>
                                      <p:cBhvr>
                                        <p:cTn id="67" dur="200" decel="100000" autoRev="1" fill="hold">
                                          <p:stCondLst>
                                            <p:cond delay="600"/>
                                          </p:stCondLst>
                                        </p:cTn>
                                        <p:tgtEl>
                                          <p:spTgt spid="241762"/>
                                        </p:tgtEl>
                                      </p:cBhvr>
                                      <p:from x="100000" y="100000"/>
                                      <p:to x="80000" y="100000"/>
                                    </p:animScale>
                                    <p:anim by="(#ppt_h/3+#ppt_w*0.1)" calcmode="lin" valueType="num">
                                      <p:cBhvr additive="sum">
                                        <p:cTn id="68" dur="200" decel="100000" autoRev="1" fill="hold">
                                          <p:stCondLst>
                                            <p:cond delay="600"/>
                                          </p:stCondLst>
                                        </p:cTn>
                                        <p:tgtEl>
                                          <p:spTgt spid="241762"/>
                                        </p:tgtEl>
                                        <p:attrNameLst>
                                          <p:attrName>ppt_x</p:attrName>
                                        </p:attrNameLst>
                                      </p:cBhvr>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xit" presetSubtype="0" fill="hold" grpId="0" nodeType="clickEffect">
                                  <p:stCondLst>
                                    <p:cond delay="0"/>
                                  </p:stCondLst>
                                  <p:childTnLst>
                                    <p:animEffect transition="out" filter="dissolve">
                                      <p:cBhvr>
                                        <p:cTn id="72" dur="500"/>
                                        <p:tgtEl>
                                          <p:spTgt spid="241764"/>
                                        </p:tgtEl>
                                      </p:cBhvr>
                                    </p:animEffect>
                                    <p:set>
                                      <p:cBhvr>
                                        <p:cTn id="73" dur="1" fill="hold">
                                          <p:stCondLst>
                                            <p:cond delay="499"/>
                                          </p:stCondLst>
                                        </p:cTn>
                                        <p:tgtEl>
                                          <p:spTgt spid="2417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98" grpId="0" animBg="1"/>
      <p:bldP spid="241699" grpId="0" animBg="1"/>
      <p:bldP spid="241700" grpId="0" animBg="1"/>
      <p:bldP spid="241702" grpId="0" animBg="1"/>
      <p:bldP spid="241706" grpId="0" animBg="1"/>
      <p:bldP spid="241709" grpId="0" animBg="1"/>
      <p:bldP spid="241710" grpId="0" animBg="1"/>
      <p:bldP spid="241715" grpId="0" animBg="1"/>
      <p:bldP spid="241758" grpId="0" animBg="1"/>
      <p:bldP spid="241759" grpId="0" animBg="1"/>
      <p:bldP spid="241760" grpId="0" animBg="1"/>
      <p:bldP spid="241761" grpId="0" animBg="1"/>
      <p:bldP spid="241762" grpId="0" animBg="1"/>
      <p:bldP spid="241763" grpId="0" animBg="1"/>
      <p:bldP spid="2417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a:xfrm>
            <a:off x="685800" y="304800"/>
            <a:ext cx="7772400" cy="1143000"/>
          </a:xfrm>
        </p:spPr>
        <p:txBody>
          <a:bodyPr>
            <a:normAutofit fontScale="90000"/>
          </a:bodyPr>
          <a:lstStyle/>
          <a:p>
            <a:pPr>
              <a:defRPr/>
            </a:pPr>
            <a:r>
              <a:rPr lang="en-US" dirty="0" smtClean="0"/>
              <a:t>So what’s new about fractions in Grades 6-8?</a:t>
            </a:r>
          </a:p>
        </p:txBody>
      </p:sp>
      <p:sp>
        <p:nvSpPr>
          <p:cNvPr id="49155" name="Rectangle 4"/>
          <p:cNvSpPr>
            <a:spLocks noChangeArrowheads="1"/>
          </p:cNvSpPr>
          <p:nvPr/>
        </p:nvSpPr>
        <p:spPr bwMode="auto">
          <a:xfrm>
            <a:off x="685800" y="1905000"/>
            <a:ext cx="8077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t>SOL 6.4  </a:t>
            </a:r>
          </a:p>
          <a:p>
            <a:r>
              <a:rPr lang="en-US" sz="3200" b="1"/>
              <a:t>The student will </a:t>
            </a:r>
            <a:r>
              <a:rPr lang="en-US" sz="3200" b="1">
                <a:solidFill>
                  <a:srgbClr val="C00000"/>
                </a:solidFill>
              </a:rPr>
              <a:t>demonstrate multiple representations </a:t>
            </a:r>
            <a:r>
              <a:rPr lang="en-US" sz="3200" b="1"/>
              <a:t>of multiplication and division of fractions. </a:t>
            </a:r>
          </a:p>
          <a:p>
            <a:endParaRPr lang="en-US" sz="3200" b="1"/>
          </a:p>
        </p:txBody>
      </p:sp>
      <p:sp>
        <p:nvSpPr>
          <p:cNvPr id="4" name="Slide Number Placeholder 3"/>
          <p:cNvSpPr>
            <a:spLocks noGrp="1"/>
          </p:cNvSpPr>
          <p:nvPr>
            <p:ph type="sldNum" sz="quarter" idx="10"/>
          </p:nvPr>
        </p:nvSpPr>
        <p:spPr/>
        <p:txBody>
          <a:bodyPr/>
          <a:lstStyle/>
          <a:p>
            <a:pPr>
              <a:defRPr/>
            </a:pPr>
            <a:fld id="{00D31477-13A0-4DFE-98C8-1A11B0FEDA38}" type="slidenum">
              <a:rPr lang="en-US"/>
              <a:pPr>
                <a:defRPr/>
              </a:pPr>
              <a:t>2</a:t>
            </a:fld>
            <a:endParaRPr lang="en-US" dirty="0"/>
          </a:p>
        </p:txBody>
      </p:sp>
    </p:spTree>
    <p:extLst>
      <p:ext uri="{BB962C8B-B14F-4D97-AF65-F5344CB8AC3E}">
        <p14:creationId xmlns:p14="http://schemas.microsoft.com/office/powerpoint/2010/main" val="3407537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pPr>
              <a:defRPr/>
            </a:pPr>
            <a:r>
              <a:rPr lang="en-US" dirty="0" smtClean="0"/>
              <a:t>Thinking About Division</a:t>
            </a:r>
            <a:endParaRPr lang="en-US" dirty="0"/>
          </a:p>
        </p:txBody>
      </p:sp>
      <p:sp>
        <p:nvSpPr>
          <p:cNvPr id="2" name="Slide Number Placeholder 1"/>
          <p:cNvSpPr>
            <a:spLocks noGrp="1"/>
          </p:cNvSpPr>
          <p:nvPr>
            <p:ph type="sldNum" sz="quarter" idx="10"/>
          </p:nvPr>
        </p:nvSpPr>
        <p:spPr/>
        <p:txBody>
          <a:bodyPr/>
          <a:lstStyle/>
          <a:p>
            <a:pPr>
              <a:defRPr/>
            </a:pPr>
            <a:fld id="{8C88340D-718B-4377-9E61-27F0693C94A5}" type="slidenum">
              <a:rPr lang="en-US" smtClean="0"/>
              <a:pPr>
                <a:defRPr/>
              </a:pPr>
              <a:t>20</a:t>
            </a:fld>
            <a:endParaRPr lang="en-US"/>
          </a:p>
        </p:txBody>
      </p:sp>
      <p:graphicFrame>
        <p:nvGraphicFramePr>
          <p:cNvPr id="4125" name="Group 29"/>
          <p:cNvGraphicFramePr>
            <a:graphicFrameLocks noGrp="1"/>
          </p:cNvGraphicFramePr>
          <p:nvPr/>
        </p:nvGraphicFramePr>
        <p:xfrm>
          <a:off x="304800" y="990600"/>
          <a:ext cx="8610600" cy="2532063"/>
        </p:xfrm>
        <a:graphic>
          <a:graphicData uri="http://schemas.openxmlformats.org/drawingml/2006/table">
            <a:tbl>
              <a:tblPr/>
              <a:tblGrid>
                <a:gridCol w="2151063"/>
                <a:gridCol w="1828800"/>
                <a:gridCol w="2286000"/>
                <a:gridCol w="2344737"/>
              </a:tblGrid>
              <a:tr h="6113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The expression…</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We read it…</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means…</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looks like…</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one-half divided by one-third</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MS Pゴシック"/>
                          <a:cs typeface="MS Pゴシック"/>
                        </a:rPr>
                        <a:t>   divided into groups of    …</a:t>
                      </a:r>
                    </a:p>
                    <a:p>
                      <a:pPr marL="0" marR="0" lvl="0" indent="0" algn="l" defTabSz="914400" rtl="0" eaLnBrk="1" fontAlgn="base" latinLnBrk="0" hangingPunct="1">
                        <a:lnSpc>
                          <a:spcPct val="12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2000" b="0" i="1" u="none" strike="noStrike" cap="none" normalizeH="0" baseline="0" smtClean="0">
                          <a:ln>
                            <a:noFill/>
                          </a:ln>
                          <a:solidFill>
                            <a:srgbClr val="002060"/>
                          </a:solidFill>
                          <a:effectLst/>
                          <a:latin typeface="Arial" pitchFamily="34" charset="0"/>
                          <a:ea typeface="MS Pゴシック"/>
                          <a:cs typeface="MS Pゴシック"/>
                        </a:rPr>
                        <a:t>How many    ’s are in    ?</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       </a:t>
                      </a:r>
                      <a:r>
                        <a:rPr kumimoji="0" lang="en-US" sz="4000" b="0" i="0" u="none" strike="noStrike" cap="none" normalizeH="0" baseline="0" smtClean="0">
                          <a:ln>
                            <a:noFill/>
                          </a:ln>
                          <a:solidFill>
                            <a:schemeClr val="tx1"/>
                          </a:solidFill>
                          <a:effectLst/>
                          <a:latin typeface="Arial" pitchFamily="34" charset="0"/>
                          <a:ea typeface="MS Pゴシック"/>
                          <a:cs typeface="MS Pゴシック"/>
                        </a:rPr>
                        <a:t> ?</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9653" name="Object 2"/>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1266" name="Equation" r:id="rId4" imgW="391303" imgH="739129" progId="Equation.3">
                  <p:embed/>
                </p:oleObj>
              </mc:Choice>
              <mc:Fallback>
                <p:oleObj name="Equation" r:id="rId4" imgW="391303" imgH="7391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54" name="Object 5"/>
          <p:cNvGraphicFramePr>
            <a:graphicFrameLocks noChangeAspect="1"/>
          </p:cNvGraphicFramePr>
          <p:nvPr/>
        </p:nvGraphicFramePr>
        <p:xfrm>
          <a:off x="457200" y="1828800"/>
          <a:ext cx="928688" cy="874713"/>
        </p:xfrm>
        <a:graphic>
          <a:graphicData uri="http://schemas.openxmlformats.org/presentationml/2006/ole">
            <mc:AlternateContent xmlns:mc="http://schemas.openxmlformats.org/markup-compatibility/2006">
              <mc:Choice xmlns:v="urn:schemas-microsoft-com:vml" Requires="v">
                <p:oleObj spid="_x0000_s11267" name="Equation" r:id="rId6" imgW="431613" imgH="406224" progId="Equation.3">
                  <p:embed/>
                </p:oleObj>
              </mc:Choice>
              <mc:Fallback>
                <p:oleObj name="Equation" r:id="rId6" imgW="431613" imgH="40622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1828800"/>
                        <a:ext cx="928688"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 name="TextBox 45"/>
          <p:cNvSpPr txBox="1">
            <a:spLocks noChangeArrowheads="1"/>
          </p:cNvSpPr>
          <p:nvPr/>
        </p:nvSpPr>
        <p:spPr bwMode="auto">
          <a:xfrm>
            <a:off x="1752600" y="3886200"/>
            <a:ext cx="5029200"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a:t>Is the quotient more than one or less than one?  How do you know?</a:t>
            </a:r>
          </a:p>
          <a:p>
            <a:pPr eaLnBrk="1" hangingPunct="1"/>
            <a:endParaRPr lang="en-US"/>
          </a:p>
        </p:txBody>
      </p:sp>
      <p:graphicFrame>
        <p:nvGraphicFramePr>
          <p:cNvPr id="69656" name="Object 26"/>
          <p:cNvGraphicFramePr>
            <a:graphicFrameLocks noChangeAspect="1"/>
          </p:cNvGraphicFramePr>
          <p:nvPr/>
        </p:nvGraphicFramePr>
        <p:xfrm>
          <a:off x="4364038" y="1603375"/>
          <a:ext cx="198437" cy="530225"/>
        </p:xfrm>
        <a:graphic>
          <a:graphicData uri="http://schemas.openxmlformats.org/presentationml/2006/ole">
            <mc:AlternateContent xmlns:mc="http://schemas.openxmlformats.org/markup-compatibility/2006">
              <mc:Choice xmlns:v="urn:schemas-microsoft-com:vml" Requires="v">
                <p:oleObj spid="_x0000_s11268" name="Equation" r:id="rId8" imgW="152268" imgH="406048" progId="Equation.3">
                  <p:embed/>
                </p:oleObj>
              </mc:Choice>
              <mc:Fallback>
                <p:oleObj name="Equation" r:id="rId8" imgW="152268" imgH="406048"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64038" y="1603375"/>
                        <a:ext cx="198437"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57" name="Object 28"/>
          <p:cNvGraphicFramePr>
            <a:graphicFrameLocks noChangeAspect="1"/>
          </p:cNvGraphicFramePr>
          <p:nvPr/>
        </p:nvGraphicFramePr>
        <p:xfrm>
          <a:off x="5507038" y="1984375"/>
          <a:ext cx="198437" cy="530225"/>
        </p:xfrm>
        <a:graphic>
          <a:graphicData uri="http://schemas.openxmlformats.org/presentationml/2006/ole">
            <mc:AlternateContent xmlns:mc="http://schemas.openxmlformats.org/markup-compatibility/2006">
              <mc:Choice xmlns:v="urn:schemas-microsoft-com:vml" Requires="v">
                <p:oleObj spid="_x0000_s11269" name="Equation" r:id="rId10" imgW="152268" imgH="406048" progId="Equation.3">
                  <p:embed/>
                </p:oleObj>
              </mc:Choice>
              <mc:Fallback>
                <p:oleObj name="Equation" r:id="rId10" imgW="152268"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07038" y="1984375"/>
                        <a:ext cx="198437"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58" name="Object 30"/>
          <p:cNvGraphicFramePr>
            <a:graphicFrameLocks noChangeAspect="1"/>
          </p:cNvGraphicFramePr>
          <p:nvPr/>
        </p:nvGraphicFramePr>
        <p:xfrm>
          <a:off x="4656138" y="3006725"/>
          <a:ext cx="231775" cy="530225"/>
        </p:xfrm>
        <a:graphic>
          <a:graphicData uri="http://schemas.openxmlformats.org/presentationml/2006/ole">
            <mc:AlternateContent xmlns:mc="http://schemas.openxmlformats.org/markup-compatibility/2006">
              <mc:Choice xmlns:v="urn:schemas-microsoft-com:vml" Requires="v">
                <p:oleObj spid="_x0000_s11270" name="Equation" r:id="rId12" imgW="171566" imgH="400042" progId="Equation.3">
                  <p:embed/>
                </p:oleObj>
              </mc:Choice>
              <mc:Fallback>
                <p:oleObj name="Equation" r:id="rId12" imgW="171566" imgH="400042"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56138" y="3006725"/>
                        <a:ext cx="231775"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59" name="Object 31"/>
          <p:cNvGraphicFramePr>
            <a:graphicFrameLocks noChangeAspect="1"/>
          </p:cNvGraphicFramePr>
          <p:nvPr/>
        </p:nvGraphicFramePr>
        <p:xfrm>
          <a:off x="5646738" y="2703513"/>
          <a:ext cx="233362" cy="530225"/>
        </p:xfrm>
        <a:graphic>
          <a:graphicData uri="http://schemas.openxmlformats.org/presentationml/2006/ole">
            <mc:AlternateContent xmlns:mc="http://schemas.openxmlformats.org/markup-compatibility/2006">
              <mc:Choice xmlns:v="urn:schemas-microsoft-com:vml" Requires="v">
                <p:oleObj spid="_x0000_s11271" name="Equation" r:id="rId14" imgW="171566" imgH="400042" progId="Equation.3">
                  <p:embed/>
                </p:oleObj>
              </mc:Choice>
              <mc:Fallback>
                <p:oleObj name="Equation" r:id="rId14" imgW="171566" imgH="400042"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2703513"/>
                        <a:ext cx="233362"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5" name="Rectangle 29"/>
          <p:cNvSpPr>
            <a:spLocks noChangeArrowheads="1"/>
          </p:cNvSpPr>
          <p:nvPr/>
        </p:nvSpPr>
        <p:spPr bwMode="auto">
          <a:xfrm>
            <a:off x="2455863" y="1603375"/>
            <a:ext cx="1828800" cy="1933575"/>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9246" name="Rectangle 30"/>
          <p:cNvSpPr>
            <a:spLocks noChangeArrowheads="1"/>
          </p:cNvSpPr>
          <p:nvPr/>
        </p:nvSpPr>
        <p:spPr bwMode="auto">
          <a:xfrm>
            <a:off x="4284663" y="1589088"/>
            <a:ext cx="2286000" cy="1933575"/>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9247" name="Rectangle 31"/>
          <p:cNvSpPr>
            <a:spLocks noChangeArrowheads="1"/>
          </p:cNvSpPr>
          <p:nvPr/>
        </p:nvSpPr>
        <p:spPr bwMode="auto">
          <a:xfrm>
            <a:off x="6570663" y="1589088"/>
            <a:ext cx="2344737" cy="1933575"/>
          </a:xfrm>
          <a:prstGeom prst="rect">
            <a:avLst/>
          </a:prstGeom>
          <a:solidFill>
            <a:srgbClr val="FF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408728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2000"/>
                                        <p:tgtEl>
                                          <p:spTgt spid="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9245"/>
                                        </p:tgtEl>
                                      </p:cBhvr>
                                    </p:animEffect>
                                    <p:set>
                                      <p:cBhvr>
                                        <p:cTn id="12" dur="1" fill="hold">
                                          <p:stCondLst>
                                            <p:cond delay="499"/>
                                          </p:stCondLst>
                                        </p:cTn>
                                        <p:tgtEl>
                                          <p:spTgt spid="9245"/>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9246"/>
                                        </p:tgtEl>
                                      </p:cBhvr>
                                    </p:animEffect>
                                    <p:set>
                                      <p:cBhvr>
                                        <p:cTn id="17" dur="1" fill="hold">
                                          <p:stCondLst>
                                            <p:cond delay="499"/>
                                          </p:stCondLst>
                                        </p:cTn>
                                        <p:tgtEl>
                                          <p:spTgt spid="9246"/>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9247"/>
                                        </p:tgtEl>
                                      </p:cBhvr>
                                    </p:animEffect>
                                    <p:set>
                                      <p:cBhvr>
                                        <p:cTn id="22" dur="1" fill="hold">
                                          <p:stCondLst>
                                            <p:cond delay="499"/>
                                          </p:stCondLst>
                                        </p:cTn>
                                        <p:tgtEl>
                                          <p:spTgt spid="92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9245" grpId="0" animBg="1"/>
      <p:bldP spid="9246" grpId="0" animBg="1"/>
      <p:bldP spid="92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Contexts for </a:t>
            </a:r>
            <a:br>
              <a:rPr lang="en-US" dirty="0" smtClean="0"/>
            </a:br>
            <a:r>
              <a:rPr lang="en-US" dirty="0" smtClean="0"/>
              <a:t>Division of Fractions</a:t>
            </a:r>
            <a:endParaRPr lang="en-US" dirty="0"/>
          </a:p>
        </p:txBody>
      </p:sp>
      <p:sp>
        <p:nvSpPr>
          <p:cNvPr id="3" name="Slide Number Placeholder 2"/>
          <p:cNvSpPr>
            <a:spLocks noGrp="1"/>
          </p:cNvSpPr>
          <p:nvPr>
            <p:ph type="sldNum" sz="quarter" idx="10"/>
          </p:nvPr>
        </p:nvSpPr>
        <p:spPr/>
        <p:txBody>
          <a:bodyPr/>
          <a:lstStyle/>
          <a:p>
            <a:pPr>
              <a:defRPr/>
            </a:pPr>
            <a:fld id="{A69C4A49-6F79-44C4-8FB4-52D50A2D658E}" type="slidenum">
              <a:rPr lang="en-US" smtClean="0"/>
              <a:pPr>
                <a:defRPr/>
              </a:pPr>
              <a:t>21</a:t>
            </a:fld>
            <a:endParaRPr lang="en-US"/>
          </a:p>
        </p:txBody>
      </p:sp>
      <p:sp>
        <p:nvSpPr>
          <p:cNvPr id="70660" name="TextBox 3"/>
          <p:cNvSpPr txBox="1">
            <a:spLocks noChangeArrowheads="1"/>
          </p:cNvSpPr>
          <p:nvPr/>
        </p:nvSpPr>
        <p:spPr bwMode="auto">
          <a:xfrm>
            <a:off x="990600" y="2286000"/>
            <a:ext cx="6934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b="1"/>
              <a:t>The Andersons had half of a pizza left after dinner.  Their son’s typical serving size is pizza.  How many of these servings will he eat if he finishes the pizza?</a:t>
            </a:r>
          </a:p>
        </p:txBody>
      </p:sp>
      <p:graphicFrame>
        <p:nvGraphicFramePr>
          <p:cNvPr id="70661" name="Object 6"/>
          <p:cNvGraphicFramePr>
            <a:graphicFrameLocks noChangeAspect="1"/>
          </p:cNvGraphicFramePr>
          <p:nvPr/>
        </p:nvGraphicFramePr>
        <p:xfrm>
          <a:off x="7162800" y="2616200"/>
          <a:ext cx="238125" cy="584200"/>
        </p:xfrm>
        <a:graphic>
          <a:graphicData uri="http://schemas.openxmlformats.org/presentationml/2006/ole">
            <mc:AlternateContent xmlns:mc="http://schemas.openxmlformats.org/markup-compatibility/2006">
              <mc:Choice xmlns:v="urn:schemas-microsoft-com:vml" Requires="v">
                <p:oleObj spid="_x0000_s12290" name="Equation" r:id="rId3" imgW="164957" imgH="406048" progId="Equation.3">
                  <p:embed/>
                </p:oleObj>
              </mc:Choice>
              <mc:Fallback>
                <p:oleObj name="Equation" r:id="rId3"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616200"/>
                        <a:ext cx="238125"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275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9" name="Rectangle 3"/>
          <p:cNvSpPr>
            <a:spLocks noGrp="1"/>
          </p:cNvSpPr>
          <p:nvPr>
            <p:ph type="body" idx="4294967295"/>
          </p:nvPr>
        </p:nvSpPr>
        <p:spPr/>
        <p:txBody>
          <a:bodyPr/>
          <a:lstStyle/>
          <a:p>
            <a:pPr>
              <a:defRPr/>
            </a:pPr>
            <a:r>
              <a:rPr lang="en-US" dirty="0" smtClean="0"/>
              <a:t> </a:t>
            </a:r>
          </a:p>
        </p:txBody>
      </p:sp>
      <p:grpSp>
        <p:nvGrpSpPr>
          <p:cNvPr id="2" name="Group 33"/>
          <p:cNvGrpSpPr>
            <a:grpSpLocks/>
          </p:cNvGrpSpPr>
          <p:nvPr/>
        </p:nvGrpSpPr>
        <p:grpSpPr bwMode="auto">
          <a:xfrm>
            <a:off x="2895600" y="1676400"/>
            <a:ext cx="5834063" cy="4362450"/>
            <a:chOff x="1824" y="1056"/>
            <a:chExt cx="3675" cy="2748"/>
          </a:xfrm>
        </p:grpSpPr>
        <p:pic>
          <p:nvPicPr>
            <p:cNvPr id="71703" name="Picture 30" descr="circ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6" y="1056"/>
              <a:ext cx="3483" cy="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4" name="Picture 31" descr="pizza1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843" y="1421"/>
              <a:ext cx="2224" cy="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4773" name="Object 21"/>
          <p:cNvGraphicFramePr>
            <a:graphicFrameLocks noChangeAspect="1"/>
          </p:cNvGraphicFramePr>
          <p:nvPr/>
        </p:nvGraphicFramePr>
        <p:xfrm>
          <a:off x="4992688" y="188913"/>
          <a:ext cx="758825" cy="1157287"/>
        </p:xfrm>
        <a:graphic>
          <a:graphicData uri="http://schemas.openxmlformats.org/presentationml/2006/ole">
            <mc:AlternateContent xmlns:mc="http://schemas.openxmlformats.org/markup-compatibility/2006">
              <mc:Choice xmlns:v="urn:schemas-microsoft-com:vml" Requires="v">
                <p:oleObj spid="_x0000_s13314" name="Equation" r:id="rId6" imgW="257214" imgH="400042" progId="Equation.3">
                  <p:embed/>
                </p:oleObj>
              </mc:Choice>
              <mc:Fallback>
                <p:oleObj name="Equation" r:id="rId6" imgW="257214" imgH="400042"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92688" y="188913"/>
                        <a:ext cx="758825"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74" name="Object 22"/>
          <p:cNvGraphicFramePr>
            <a:graphicFrameLocks noChangeAspect="1"/>
          </p:cNvGraphicFramePr>
          <p:nvPr/>
        </p:nvGraphicFramePr>
        <p:xfrm>
          <a:off x="3317875" y="163513"/>
          <a:ext cx="1663700" cy="1182687"/>
        </p:xfrm>
        <a:graphic>
          <a:graphicData uri="http://schemas.openxmlformats.org/presentationml/2006/ole">
            <mc:AlternateContent xmlns:mc="http://schemas.openxmlformats.org/markup-compatibility/2006">
              <mc:Choice xmlns:v="urn:schemas-microsoft-com:vml" Requires="v">
                <p:oleObj spid="_x0000_s13315" name="Equation" r:id="rId8" imgW="561980" imgH="400042" progId="Equation.3">
                  <p:embed/>
                </p:oleObj>
              </mc:Choice>
              <mc:Fallback>
                <p:oleObj name="Equation" r:id="rId8" imgW="561980" imgH="400042"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7875" y="163513"/>
                        <a:ext cx="1663700"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25"/>
          <p:cNvGrpSpPr>
            <a:grpSpLocks/>
          </p:cNvGrpSpPr>
          <p:nvPr/>
        </p:nvGrpSpPr>
        <p:grpSpPr bwMode="auto">
          <a:xfrm>
            <a:off x="838200" y="1397000"/>
            <a:ext cx="8077200" cy="736600"/>
            <a:chOff x="528" y="752"/>
            <a:chExt cx="5088" cy="464"/>
          </a:xfrm>
        </p:grpSpPr>
        <p:sp>
          <p:nvSpPr>
            <p:cNvPr id="71699" name="Text Box 5"/>
            <p:cNvSpPr txBox="1">
              <a:spLocks noChangeArrowheads="1"/>
            </p:cNvSpPr>
            <p:nvPr/>
          </p:nvSpPr>
          <p:spPr bwMode="auto">
            <a:xfrm>
              <a:off x="528" y="864"/>
              <a:ext cx="50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b="1"/>
                <a:t>   pizza divided into      pizza servings = 1    servings</a:t>
              </a:r>
            </a:p>
          </p:txBody>
        </p:sp>
        <p:graphicFrame>
          <p:nvGraphicFramePr>
            <p:cNvPr id="71700" name="Object 16"/>
            <p:cNvGraphicFramePr>
              <a:graphicFrameLocks noChangeAspect="1"/>
            </p:cNvGraphicFramePr>
            <p:nvPr/>
          </p:nvGraphicFramePr>
          <p:xfrm>
            <a:off x="4320" y="752"/>
            <a:ext cx="182" cy="448"/>
          </p:xfrm>
          <a:graphic>
            <a:graphicData uri="http://schemas.openxmlformats.org/presentationml/2006/ole">
              <mc:AlternateContent xmlns:mc="http://schemas.openxmlformats.org/markup-compatibility/2006">
                <mc:Choice xmlns:v="urn:schemas-microsoft-com:vml" Requires="v">
                  <p:oleObj spid="_x0000_s13316" name="Equation" r:id="rId10" imgW="164957" imgH="406048" progId="Equation.3">
                    <p:embed/>
                  </p:oleObj>
                </mc:Choice>
                <mc:Fallback>
                  <p:oleObj name="Equation" r:id="rId10" imgW="164957"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0" y="752"/>
                          <a:ext cx="182" cy="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01" name="Object 17"/>
            <p:cNvGraphicFramePr>
              <a:graphicFrameLocks noChangeAspect="1"/>
            </p:cNvGraphicFramePr>
            <p:nvPr/>
          </p:nvGraphicFramePr>
          <p:xfrm>
            <a:off x="533" y="752"/>
            <a:ext cx="182" cy="448"/>
          </p:xfrm>
          <a:graphic>
            <a:graphicData uri="http://schemas.openxmlformats.org/presentationml/2006/ole">
              <mc:AlternateContent xmlns:mc="http://schemas.openxmlformats.org/markup-compatibility/2006">
                <mc:Choice xmlns:v="urn:schemas-microsoft-com:vml" Requires="v">
                  <p:oleObj spid="_x0000_s13317" name="Equation" r:id="rId12" imgW="164957" imgH="406048" progId="Equation.3">
                    <p:embed/>
                  </p:oleObj>
                </mc:Choice>
                <mc:Fallback>
                  <p:oleObj name="Equation" r:id="rId12" imgW="164957" imgH="40604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 y="752"/>
                          <a:ext cx="182" cy="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02" name="Object 24"/>
            <p:cNvGraphicFramePr>
              <a:graphicFrameLocks noChangeAspect="1"/>
            </p:cNvGraphicFramePr>
            <p:nvPr/>
          </p:nvGraphicFramePr>
          <p:xfrm>
            <a:off x="2410" y="768"/>
            <a:ext cx="182" cy="448"/>
          </p:xfrm>
          <a:graphic>
            <a:graphicData uri="http://schemas.openxmlformats.org/presentationml/2006/ole">
              <mc:AlternateContent xmlns:mc="http://schemas.openxmlformats.org/markup-compatibility/2006">
                <mc:Choice xmlns:v="urn:schemas-microsoft-com:vml" Requires="v">
                  <p:oleObj spid="_x0000_s13318" name="Equation" r:id="rId14" imgW="164957" imgH="406048" progId="Equation.3">
                    <p:embed/>
                  </p:oleObj>
                </mc:Choice>
                <mc:Fallback>
                  <p:oleObj name="Equation" r:id="rId14" imgW="164957" imgH="406048"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0" y="768"/>
                          <a:ext cx="182" cy="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74780" name="Picture 28" descr="circle_thirds"/>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200400" y="1676400"/>
            <a:ext cx="5529263"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81" name="Picture 29" descr="circle_onesixth"/>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200400" y="1676400"/>
            <a:ext cx="5529263"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79" name="Picture 27" descr="circle_onethird"/>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200400" y="1676400"/>
            <a:ext cx="5529263"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8"/>
          <p:cNvGrpSpPr>
            <a:grpSpLocks/>
          </p:cNvGrpSpPr>
          <p:nvPr/>
        </p:nvGrpSpPr>
        <p:grpSpPr bwMode="auto">
          <a:xfrm>
            <a:off x="5822950" y="4572000"/>
            <a:ext cx="2173288" cy="711200"/>
            <a:chOff x="3552" y="3440"/>
            <a:chExt cx="1369" cy="448"/>
          </a:xfrm>
        </p:grpSpPr>
        <p:graphicFrame>
          <p:nvGraphicFramePr>
            <p:cNvPr id="71695" name="Object 18"/>
            <p:cNvGraphicFramePr>
              <a:graphicFrameLocks noChangeAspect="1"/>
            </p:cNvGraphicFramePr>
            <p:nvPr/>
          </p:nvGraphicFramePr>
          <p:xfrm>
            <a:off x="3917" y="3440"/>
            <a:ext cx="168" cy="448"/>
          </p:xfrm>
          <a:graphic>
            <a:graphicData uri="http://schemas.openxmlformats.org/presentationml/2006/ole">
              <mc:AlternateContent xmlns:mc="http://schemas.openxmlformats.org/markup-compatibility/2006">
                <mc:Choice xmlns:v="urn:schemas-microsoft-com:vml" Requires="v">
                  <p:oleObj spid="_x0000_s13319" name="Equation" r:id="rId19" imgW="152268" imgH="406048" progId="Equation.3">
                    <p:embed/>
                  </p:oleObj>
                </mc:Choice>
                <mc:Fallback>
                  <p:oleObj name="Equation" r:id="rId19" imgW="152268" imgH="406048"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17" y="3440"/>
                          <a:ext cx="168" cy="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1696" name="Group 37"/>
            <p:cNvGrpSpPr>
              <a:grpSpLocks/>
            </p:cNvGrpSpPr>
            <p:nvPr/>
          </p:nvGrpSpPr>
          <p:grpSpPr bwMode="auto">
            <a:xfrm>
              <a:off x="3552" y="3552"/>
              <a:ext cx="1369" cy="288"/>
              <a:chOff x="3623" y="3072"/>
              <a:chExt cx="1369" cy="288"/>
            </a:xfrm>
          </p:grpSpPr>
          <p:sp>
            <p:nvSpPr>
              <p:cNvPr id="71697" name="Right Arrow 11"/>
              <p:cNvSpPr>
                <a:spLocks noChangeArrowheads="1"/>
              </p:cNvSpPr>
              <p:nvPr/>
            </p:nvSpPr>
            <p:spPr bwMode="auto">
              <a:xfrm rot="10800000">
                <a:off x="3623" y="3168"/>
                <a:ext cx="336" cy="192"/>
              </a:xfrm>
              <a:prstGeom prst="rightArrow">
                <a:avLst>
                  <a:gd name="adj1" fmla="val 50000"/>
                  <a:gd name="adj2" fmla="val 20587"/>
                </a:avLst>
              </a:prstGeom>
              <a:solidFill>
                <a:srgbClr val="42F729"/>
              </a:solidFill>
              <a:ln w="9525" algn="ctr">
                <a:solidFill>
                  <a:schemeClr val="tx1"/>
                </a:solidFill>
                <a:round/>
                <a:headEnd/>
                <a:tailEnd/>
              </a:ln>
            </p:spPr>
            <p:txBody>
              <a:bodyPr rot="10800000"/>
              <a:lstStyle/>
              <a:p>
                <a:pPr eaLnBrk="0" hangingPunct="0"/>
                <a:endParaRPr lang="en-US"/>
              </a:p>
            </p:txBody>
          </p:sp>
          <p:sp>
            <p:nvSpPr>
              <p:cNvPr id="71698" name="Text Box 36"/>
              <p:cNvSpPr txBox="1">
                <a:spLocks noChangeArrowheads="1"/>
              </p:cNvSpPr>
              <p:nvPr/>
            </p:nvSpPr>
            <p:spPr bwMode="auto">
              <a:xfrm>
                <a:off x="4107" y="3072"/>
                <a:ext cx="8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t>serving</a:t>
                </a:r>
              </a:p>
            </p:txBody>
          </p:sp>
        </p:grpSp>
      </p:grpSp>
      <p:grpSp>
        <p:nvGrpSpPr>
          <p:cNvPr id="6" name="Group 35"/>
          <p:cNvGrpSpPr>
            <a:grpSpLocks/>
          </p:cNvGrpSpPr>
          <p:nvPr/>
        </p:nvGrpSpPr>
        <p:grpSpPr bwMode="auto">
          <a:xfrm>
            <a:off x="5822950" y="2590800"/>
            <a:ext cx="2906713" cy="457200"/>
            <a:chOff x="3668" y="1632"/>
            <a:chExt cx="1831" cy="288"/>
          </a:xfrm>
        </p:grpSpPr>
        <p:sp>
          <p:nvSpPr>
            <p:cNvPr id="71693" name="Right Arrow 12"/>
            <p:cNvSpPr>
              <a:spLocks noChangeArrowheads="1"/>
            </p:cNvSpPr>
            <p:nvPr/>
          </p:nvSpPr>
          <p:spPr bwMode="auto">
            <a:xfrm rot="10800000">
              <a:off x="3668" y="1728"/>
              <a:ext cx="535" cy="192"/>
            </a:xfrm>
            <a:prstGeom prst="rightArrow">
              <a:avLst>
                <a:gd name="adj1" fmla="val 50000"/>
                <a:gd name="adj2" fmla="val 32780"/>
              </a:avLst>
            </a:prstGeom>
            <a:solidFill>
              <a:srgbClr val="42F729"/>
            </a:solidFill>
            <a:ln w="9525" algn="ctr">
              <a:solidFill>
                <a:schemeClr val="tx1"/>
              </a:solidFill>
              <a:round/>
              <a:headEnd/>
              <a:tailEnd/>
            </a:ln>
          </p:spPr>
          <p:txBody>
            <a:bodyPr rot="10800000"/>
            <a:lstStyle/>
            <a:p>
              <a:pPr eaLnBrk="0" hangingPunct="0"/>
              <a:endParaRPr lang="en-US"/>
            </a:p>
          </p:txBody>
        </p:sp>
        <p:sp>
          <p:nvSpPr>
            <p:cNvPr id="71694" name="Text Box 34"/>
            <p:cNvSpPr txBox="1">
              <a:spLocks noChangeArrowheads="1"/>
            </p:cNvSpPr>
            <p:nvPr/>
          </p:nvSpPr>
          <p:spPr bwMode="auto">
            <a:xfrm>
              <a:off x="4203" y="1632"/>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t>1 serving</a:t>
              </a:r>
            </a:p>
          </p:txBody>
        </p:sp>
      </p:grpSp>
      <p:sp>
        <p:nvSpPr>
          <p:cNvPr id="24" name="Slide Number Placeholder 1"/>
          <p:cNvSpPr>
            <a:spLocks noGrp="1"/>
          </p:cNvSpPr>
          <p:nvPr>
            <p:ph type="sldNum" sz="quarter" idx="10"/>
          </p:nvPr>
        </p:nvSpPr>
        <p:spPr/>
        <p:txBody>
          <a:bodyPr/>
          <a:lstStyle/>
          <a:p>
            <a:pPr>
              <a:defRPr/>
            </a:pPr>
            <a:fld id="{7B1D3010-20F2-4528-B137-507597373DFA}" type="slidenum">
              <a:rPr lang="en-US" smtClean="0"/>
              <a:pPr>
                <a:defRPr/>
              </a:pPr>
              <a:t>22</a:t>
            </a:fld>
            <a:endParaRPr lang="en-US" dirty="0"/>
          </a:p>
        </p:txBody>
      </p:sp>
    </p:spTree>
    <p:extLst>
      <p:ext uri="{BB962C8B-B14F-4D97-AF65-F5344CB8AC3E}">
        <p14:creationId xmlns:p14="http://schemas.microsoft.com/office/powerpoint/2010/main" val="3917281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4774"/>
                                        </p:tgtEl>
                                        <p:attrNameLst>
                                          <p:attrName>style.visibility</p:attrName>
                                        </p:attrNameLst>
                                      </p:cBhvr>
                                      <p:to>
                                        <p:strVal val="visible"/>
                                      </p:to>
                                    </p:set>
                                    <p:anim calcmode="lin" valueType="num">
                                      <p:cBhvr additive="base">
                                        <p:cTn id="7" dur="500" fill="hold"/>
                                        <p:tgtEl>
                                          <p:spTgt spid="74774"/>
                                        </p:tgtEl>
                                        <p:attrNameLst>
                                          <p:attrName>ppt_x</p:attrName>
                                        </p:attrNameLst>
                                      </p:cBhvr>
                                      <p:tavLst>
                                        <p:tav tm="0">
                                          <p:val>
                                            <p:strVal val="0-#ppt_w/2"/>
                                          </p:val>
                                        </p:tav>
                                        <p:tav tm="100000">
                                          <p:val>
                                            <p:strVal val="#ppt_x"/>
                                          </p:val>
                                        </p:tav>
                                      </p:tavLst>
                                    </p:anim>
                                    <p:anim calcmode="lin" valueType="num">
                                      <p:cBhvr additive="base">
                                        <p:cTn id="8" dur="500" fill="hold"/>
                                        <p:tgtEl>
                                          <p:spTgt spid="747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7478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4779"/>
                                        </p:tgtEl>
                                        <p:attrNameLst>
                                          <p:attrName>style.visibility</p:attrName>
                                        </p:attrNameLst>
                                      </p:cBhvr>
                                      <p:to>
                                        <p:strVal val="visible"/>
                                      </p:to>
                                    </p:set>
                                    <p:animEffect transition="in" filter="dissolve">
                                      <p:cBhvr>
                                        <p:cTn id="22" dur="500"/>
                                        <p:tgtEl>
                                          <p:spTgt spid="74779"/>
                                        </p:tgtEl>
                                      </p:cBhvr>
                                    </p:animEffect>
                                  </p:childTnLst>
                                </p:cTn>
                              </p:par>
                            </p:childTnLst>
                          </p:cTn>
                        </p:par>
                        <p:par>
                          <p:cTn id="23" fill="hold" nodeType="afterGroup">
                            <p:stCondLst>
                              <p:cond delay="500"/>
                            </p:stCondLst>
                            <p:childTnLst>
                              <p:par>
                                <p:cTn id="24" presetID="2" presetClass="entr" presetSubtype="2"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4781"/>
                                        </p:tgtEl>
                                        <p:attrNameLst>
                                          <p:attrName>style.visibility</p:attrName>
                                        </p:attrNameLst>
                                      </p:cBhvr>
                                      <p:to>
                                        <p:strVal val="visible"/>
                                      </p:to>
                                    </p:set>
                                    <p:animEffect transition="in" filter="dissolve">
                                      <p:cBhvr>
                                        <p:cTn id="32" dur="500"/>
                                        <p:tgtEl>
                                          <p:spTgt spid="74781"/>
                                        </p:tgtEl>
                                      </p:cBhvr>
                                    </p:animEffect>
                                  </p:childTnLst>
                                </p:cTn>
                              </p:par>
                            </p:childTnLst>
                          </p:cTn>
                        </p:par>
                        <p:par>
                          <p:cTn id="33" fill="hold" nodeType="afterGroup">
                            <p:stCondLst>
                              <p:cond delay="500"/>
                            </p:stCondLst>
                            <p:childTnLst>
                              <p:par>
                                <p:cTn id="34" presetID="2" presetClass="entr" presetSubtype="2"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0-#ppt_w/2"/>
                                          </p:val>
                                        </p:tav>
                                        <p:tav tm="100000">
                                          <p:val>
                                            <p:strVal val="#ppt_x"/>
                                          </p:val>
                                        </p:tav>
                                      </p:tavLst>
                                    </p:anim>
                                    <p:anim calcmode="lin" valueType="num">
                                      <p:cBhvr additive="base">
                                        <p:cTn id="4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nodeType="clickEffect">
                                  <p:stCondLst>
                                    <p:cond delay="0"/>
                                  </p:stCondLst>
                                  <p:childTnLst>
                                    <p:set>
                                      <p:cBhvr>
                                        <p:cTn id="47" dur="1" fill="hold">
                                          <p:stCondLst>
                                            <p:cond delay="0"/>
                                          </p:stCondLst>
                                        </p:cTn>
                                        <p:tgtEl>
                                          <p:spTgt spid="74773"/>
                                        </p:tgtEl>
                                        <p:attrNameLst>
                                          <p:attrName>style.visibility</p:attrName>
                                        </p:attrNameLst>
                                      </p:cBhvr>
                                      <p:to>
                                        <p:strVal val="visible"/>
                                      </p:to>
                                    </p:set>
                                    <p:anim calcmode="lin" valueType="num">
                                      <p:cBhvr additive="base">
                                        <p:cTn id="48" dur="500" fill="hold"/>
                                        <p:tgtEl>
                                          <p:spTgt spid="74773"/>
                                        </p:tgtEl>
                                        <p:attrNameLst>
                                          <p:attrName>ppt_x</p:attrName>
                                        </p:attrNameLst>
                                      </p:cBhvr>
                                      <p:tavLst>
                                        <p:tav tm="0">
                                          <p:val>
                                            <p:strVal val="1+#ppt_w/2"/>
                                          </p:val>
                                        </p:tav>
                                        <p:tav tm="100000">
                                          <p:val>
                                            <p:strVal val="#ppt_x"/>
                                          </p:val>
                                        </p:tav>
                                      </p:tavLst>
                                    </p:anim>
                                    <p:anim calcmode="lin" valueType="num">
                                      <p:cBhvr additive="base">
                                        <p:cTn id="49" dur="500" fill="hold"/>
                                        <p:tgtEl>
                                          <p:spTgt spid="747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Another Context for </a:t>
            </a:r>
            <a:br>
              <a:rPr lang="en-US" dirty="0" smtClean="0"/>
            </a:br>
            <a:r>
              <a:rPr lang="en-US" dirty="0" smtClean="0"/>
              <a:t>Division of Fractions</a:t>
            </a:r>
            <a:endParaRPr lang="en-US" dirty="0"/>
          </a:p>
        </p:txBody>
      </p:sp>
      <p:sp>
        <p:nvSpPr>
          <p:cNvPr id="3" name="Slide Number Placeholder 2"/>
          <p:cNvSpPr>
            <a:spLocks noGrp="1"/>
          </p:cNvSpPr>
          <p:nvPr>
            <p:ph type="sldNum" sz="quarter" idx="10"/>
          </p:nvPr>
        </p:nvSpPr>
        <p:spPr/>
        <p:txBody>
          <a:bodyPr/>
          <a:lstStyle/>
          <a:p>
            <a:pPr>
              <a:defRPr/>
            </a:pPr>
            <a:fld id="{5577C99C-87E0-4B6C-B24A-FFCF2FA36F8D}" type="slidenum">
              <a:rPr lang="en-US" smtClean="0"/>
              <a:pPr>
                <a:defRPr/>
              </a:pPr>
              <a:t>23</a:t>
            </a:fld>
            <a:endParaRPr lang="en-US"/>
          </a:p>
        </p:txBody>
      </p:sp>
      <p:sp>
        <p:nvSpPr>
          <p:cNvPr id="72708" name="TextBox 3"/>
          <p:cNvSpPr txBox="1">
            <a:spLocks noChangeArrowheads="1"/>
          </p:cNvSpPr>
          <p:nvPr/>
        </p:nvSpPr>
        <p:spPr bwMode="auto">
          <a:xfrm>
            <a:off x="990600" y="2286000"/>
            <a:ext cx="69342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b="1"/>
              <a:t>Marcy is baking brownies.  Her recipe calls for</a:t>
            </a:r>
          </a:p>
          <a:p>
            <a:pPr eaLnBrk="1" hangingPunct="1"/>
            <a:r>
              <a:rPr lang="en-US" b="1"/>
              <a:t>    cup cocoa for each batch of brownies.  Once she gets started, Marcy realizes she only has    cup cocoa.  If Marcy uses all of the cocoa, how many batches of brownies can she bake?</a:t>
            </a:r>
          </a:p>
        </p:txBody>
      </p:sp>
      <p:graphicFrame>
        <p:nvGraphicFramePr>
          <p:cNvPr id="72709" name="Object 6"/>
          <p:cNvGraphicFramePr>
            <a:graphicFrameLocks noChangeAspect="1"/>
          </p:cNvGraphicFramePr>
          <p:nvPr/>
        </p:nvGraphicFramePr>
        <p:xfrm>
          <a:off x="2384425" y="3352800"/>
          <a:ext cx="206375" cy="508000"/>
        </p:xfrm>
        <a:graphic>
          <a:graphicData uri="http://schemas.openxmlformats.org/presentationml/2006/ole">
            <mc:AlternateContent xmlns:mc="http://schemas.openxmlformats.org/markup-compatibility/2006">
              <mc:Choice xmlns:v="urn:schemas-microsoft-com:vml" Requires="v">
                <p:oleObj spid="_x0000_s14338" name="Equation" r:id="rId3" imgW="164957" imgH="406048" progId="Equation.3">
                  <p:embed/>
                </p:oleObj>
              </mc:Choice>
              <mc:Fallback>
                <p:oleObj name="Equation" r:id="rId3"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4425" y="3352800"/>
                        <a:ext cx="2063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10" name="Object 7"/>
          <p:cNvGraphicFramePr>
            <a:graphicFrameLocks noChangeAspect="1"/>
          </p:cNvGraphicFramePr>
          <p:nvPr/>
        </p:nvGraphicFramePr>
        <p:xfrm>
          <a:off x="1143000" y="2590800"/>
          <a:ext cx="206375" cy="508000"/>
        </p:xfrm>
        <a:graphic>
          <a:graphicData uri="http://schemas.openxmlformats.org/presentationml/2006/ole">
            <mc:AlternateContent xmlns:mc="http://schemas.openxmlformats.org/markup-compatibility/2006">
              <mc:Choice xmlns:v="urn:schemas-microsoft-com:vml" Requires="v">
                <p:oleObj spid="_x0000_s14339" name="Equation" r:id="rId5" imgW="164957" imgH="406048" progId="Equation.3">
                  <p:embed/>
                </p:oleObj>
              </mc:Choice>
              <mc:Fallback>
                <p:oleObj name="Equation" r:id="rId5" imgW="164957" imgH="40604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590800"/>
                        <a:ext cx="2063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0936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9" name="Rectangle 3"/>
          <p:cNvSpPr>
            <a:spLocks noGrp="1"/>
          </p:cNvSpPr>
          <p:nvPr>
            <p:ph type="body" idx="4294967295"/>
          </p:nvPr>
        </p:nvSpPr>
        <p:spPr>
          <a:xfrm>
            <a:off x="838200" y="930275"/>
            <a:ext cx="7543800" cy="4098925"/>
          </a:xfrm>
        </p:spPr>
        <p:txBody>
          <a:bodyPr/>
          <a:lstStyle/>
          <a:p>
            <a:pPr>
              <a:defRPr/>
            </a:pPr>
            <a:r>
              <a:rPr lang="en-US" dirty="0" smtClean="0"/>
              <a:t>        </a:t>
            </a:r>
            <a:endParaRPr lang="en-US" sz="800" dirty="0" smtClean="0"/>
          </a:p>
          <a:p>
            <a:pPr>
              <a:defRPr/>
            </a:pPr>
            <a:r>
              <a:rPr lang="en-US" sz="800" b="0" dirty="0" smtClean="0">
                <a:effectLst/>
              </a:rPr>
              <a:t>                                                             </a:t>
            </a:r>
          </a:p>
          <a:p>
            <a:pPr>
              <a:defRPr/>
            </a:pPr>
            <a:endParaRPr lang="en-US" sz="2400" b="0" dirty="0" smtClean="0">
              <a:effectLst/>
            </a:endParaRPr>
          </a:p>
        </p:txBody>
      </p:sp>
      <p:sp>
        <p:nvSpPr>
          <p:cNvPr id="73731" name="TextBox 11"/>
          <p:cNvSpPr txBox="1">
            <a:spLocks noChangeArrowheads="1"/>
          </p:cNvSpPr>
          <p:nvPr/>
        </p:nvSpPr>
        <p:spPr bwMode="auto">
          <a:xfrm>
            <a:off x="838200" y="1616075"/>
            <a:ext cx="7010400" cy="430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t>1 cup</a:t>
            </a:r>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r>
              <a:rPr lang="en-US" sz="2000"/>
              <a:t>		</a:t>
            </a:r>
            <a:endParaRPr lang="en-US"/>
          </a:p>
          <a:p>
            <a:pPr eaLnBrk="1" hangingPunct="1"/>
            <a:endParaRPr lang="en-US" sz="800"/>
          </a:p>
          <a:p>
            <a:pPr eaLnBrk="1" hangingPunct="1"/>
            <a:endParaRPr lang="en-US" sz="800"/>
          </a:p>
          <a:p>
            <a:pPr eaLnBrk="1" hangingPunct="1"/>
            <a:r>
              <a:rPr lang="en-US"/>
              <a:t>   cup</a:t>
            </a:r>
          </a:p>
          <a:p>
            <a:pPr eaLnBrk="1" hangingPunct="1"/>
            <a:endParaRPr lang="en-US"/>
          </a:p>
          <a:p>
            <a:pPr eaLnBrk="1" hangingPunct="1"/>
            <a:r>
              <a:rPr lang="en-US" sz="800"/>
              <a:t>	</a:t>
            </a:r>
            <a:r>
              <a:rPr lang="en-US"/>
              <a:t>	</a:t>
            </a:r>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endParaRPr lang="en-US" sz="800"/>
          </a:p>
          <a:p>
            <a:pPr eaLnBrk="1" hangingPunct="1"/>
            <a:r>
              <a:rPr lang="en-US"/>
              <a:t>0 cups</a:t>
            </a:r>
          </a:p>
        </p:txBody>
      </p:sp>
      <p:sp>
        <p:nvSpPr>
          <p:cNvPr id="8" name="Rectangle 7"/>
          <p:cNvSpPr/>
          <p:nvPr/>
        </p:nvSpPr>
        <p:spPr>
          <a:xfrm>
            <a:off x="1812925" y="457200"/>
            <a:ext cx="327025" cy="708025"/>
          </a:xfrm>
          <a:prstGeom prst="rect">
            <a:avLst/>
          </a:prstGeom>
        </p:spPr>
        <p:txBody>
          <a:bodyPr wrap="none">
            <a:spAutoFit/>
          </a:bodyPr>
          <a:lstStyle/>
          <a:p>
            <a:pPr>
              <a:defRPr/>
            </a:pPr>
            <a:r>
              <a:rPr lang="en-US" sz="4000" b="1" dirty="0">
                <a:solidFill>
                  <a:srgbClr val="0066FF"/>
                </a:solidFill>
                <a:effectLst>
                  <a:outerShdw blurRad="38100" dist="38100" dir="2700000" algn="tl">
                    <a:srgbClr val="C0C0C0"/>
                  </a:outerShdw>
                </a:effectLst>
                <a:latin typeface="+mj-lt"/>
                <a:ea typeface="+mj-ea"/>
                <a:cs typeface="MS Pゴシック"/>
              </a:rPr>
              <a:t> </a:t>
            </a:r>
          </a:p>
        </p:txBody>
      </p:sp>
      <p:cxnSp>
        <p:nvCxnSpPr>
          <p:cNvPr id="73733" name="Straight Connector 10"/>
          <p:cNvCxnSpPr>
            <a:cxnSpLocks noChangeShapeType="1"/>
          </p:cNvCxnSpPr>
          <p:nvPr/>
        </p:nvCxnSpPr>
        <p:spPr bwMode="auto">
          <a:xfrm rot="16200000" flipH="1">
            <a:off x="234156" y="3809207"/>
            <a:ext cx="3811587" cy="0"/>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73734" name="Straight Connector 13"/>
          <p:cNvCxnSpPr>
            <a:cxnSpLocks noChangeShapeType="1"/>
          </p:cNvCxnSpPr>
          <p:nvPr/>
        </p:nvCxnSpPr>
        <p:spPr bwMode="auto">
          <a:xfrm>
            <a:off x="1812925" y="3657600"/>
            <a:ext cx="3270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15"/>
          <p:cNvCxnSpPr>
            <a:cxnSpLocks noChangeShapeType="1"/>
          </p:cNvCxnSpPr>
          <p:nvPr/>
        </p:nvCxnSpPr>
        <p:spPr bwMode="auto">
          <a:xfrm>
            <a:off x="1812925" y="4343400"/>
            <a:ext cx="7778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16"/>
          <p:cNvCxnSpPr>
            <a:cxnSpLocks noChangeShapeType="1"/>
          </p:cNvCxnSpPr>
          <p:nvPr/>
        </p:nvCxnSpPr>
        <p:spPr bwMode="auto">
          <a:xfrm>
            <a:off x="1812925" y="5029200"/>
            <a:ext cx="7778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17"/>
          <p:cNvCxnSpPr>
            <a:cxnSpLocks noChangeShapeType="1"/>
          </p:cNvCxnSpPr>
          <p:nvPr/>
        </p:nvCxnSpPr>
        <p:spPr bwMode="auto">
          <a:xfrm>
            <a:off x="1576388" y="2362200"/>
            <a:ext cx="7778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18"/>
          <p:cNvCxnSpPr>
            <a:cxnSpLocks noChangeShapeType="1"/>
          </p:cNvCxnSpPr>
          <p:nvPr/>
        </p:nvCxnSpPr>
        <p:spPr bwMode="auto">
          <a:xfrm>
            <a:off x="1576388" y="3048000"/>
            <a:ext cx="7778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rot="10800000" flipV="1">
            <a:off x="2354263" y="3659188"/>
            <a:ext cx="2674937" cy="0"/>
          </a:xfrm>
          <a:prstGeom prst="straightConnector1">
            <a:avLst/>
          </a:prstGeom>
          <a:noFill/>
          <a:ln w="57150" algn="ctr">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73740" name="Object 15"/>
          <p:cNvGraphicFramePr>
            <a:graphicFrameLocks noChangeAspect="1"/>
          </p:cNvGraphicFramePr>
          <p:nvPr/>
        </p:nvGraphicFramePr>
        <p:xfrm>
          <a:off x="998538" y="3429000"/>
          <a:ext cx="190500" cy="508000"/>
        </p:xfrm>
        <a:graphic>
          <a:graphicData uri="http://schemas.openxmlformats.org/presentationml/2006/ole">
            <mc:AlternateContent xmlns:mc="http://schemas.openxmlformats.org/markup-compatibility/2006">
              <mc:Choice xmlns:v="urn:schemas-microsoft-com:vml" Requires="v">
                <p:oleObj spid="_x0000_s15362" name="Equation" r:id="rId4" imgW="152268" imgH="406048" progId="Equation.3">
                  <p:embed/>
                </p:oleObj>
              </mc:Choice>
              <mc:Fallback>
                <p:oleObj name="Equation" r:id="rId4" imgW="152268" imgH="40604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538" y="3429000"/>
                        <a:ext cx="1905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32"/>
          <p:cNvGrpSpPr>
            <a:grpSpLocks/>
          </p:cNvGrpSpPr>
          <p:nvPr/>
        </p:nvGrpSpPr>
        <p:grpSpPr bwMode="auto">
          <a:xfrm>
            <a:off x="5029200" y="3378200"/>
            <a:ext cx="3352800" cy="508000"/>
            <a:chOff x="3168" y="2128"/>
            <a:chExt cx="2112" cy="320"/>
          </a:xfrm>
        </p:grpSpPr>
        <p:sp>
          <p:nvSpPr>
            <p:cNvPr id="73753" name="TextBox 26"/>
            <p:cNvSpPr txBox="1">
              <a:spLocks noChangeArrowheads="1"/>
            </p:cNvSpPr>
            <p:nvPr/>
          </p:nvSpPr>
          <p:spPr bwMode="auto">
            <a:xfrm>
              <a:off x="3168" y="2160"/>
              <a:ext cx="21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t>1    batches</a:t>
              </a:r>
            </a:p>
          </p:txBody>
        </p:sp>
        <p:graphicFrame>
          <p:nvGraphicFramePr>
            <p:cNvPr id="73754" name="Object 16"/>
            <p:cNvGraphicFramePr>
              <a:graphicFrameLocks noChangeAspect="1"/>
            </p:cNvGraphicFramePr>
            <p:nvPr/>
          </p:nvGraphicFramePr>
          <p:xfrm>
            <a:off x="3331" y="2128"/>
            <a:ext cx="120" cy="320"/>
          </p:xfrm>
          <a:graphic>
            <a:graphicData uri="http://schemas.openxmlformats.org/presentationml/2006/ole">
              <mc:AlternateContent xmlns:mc="http://schemas.openxmlformats.org/markup-compatibility/2006">
                <mc:Choice xmlns:v="urn:schemas-microsoft-com:vml" Requires="v">
                  <p:oleObj spid="_x0000_s15363" name="Equation" r:id="rId6" imgW="152268" imgH="406048" progId="Equation.3">
                    <p:embed/>
                  </p:oleObj>
                </mc:Choice>
                <mc:Fallback>
                  <p:oleObj name="Equation" r:id="rId6" imgW="152268" imgH="40604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1" y="2128"/>
                          <a:ext cx="120" cy="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31"/>
          <p:cNvGrpSpPr>
            <a:grpSpLocks/>
          </p:cNvGrpSpPr>
          <p:nvPr/>
        </p:nvGrpSpPr>
        <p:grpSpPr bwMode="auto">
          <a:xfrm>
            <a:off x="2667000" y="4140200"/>
            <a:ext cx="4114800" cy="508000"/>
            <a:chOff x="1680" y="2608"/>
            <a:chExt cx="2592" cy="320"/>
          </a:xfrm>
        </p:grpSpPr>
        <p:sp>
          <p:nvSpPr>
            <p:cNvPr id="73751" name="Text Box 21"/>
            <p:cNvSpPr txBox="1">
              <a:spLocks noChangeArrowheads="1"/>
            </p:cNvSpPr>
            <p:nvPr/>
          </p:nvSpPr>
          <p:spPr bwMode="auto">
            <a:xfrm>
              <a:off x="1680" y="2608"/>
              <a:ext cx="25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t>One batch (or    cup)</a:t>
              </a:r>
            </a:p>
          </p:txBody>
        </p:sp>
        <p:graphicFrame>
          <p:nvGraphicFramePr>
            <p:cNvPr id="73752" name="Object 17"/>
            <p:cNvGraphicFramePr>
              <a:graphicFrameLocks noChangeAspect="1"/>
            </p:cNvGraphicFramePr>
            <p:nvPr/>
          </p:nvGraphicFramePr>
          <p:xfrm>
            <a:off x="2947" y="2608"/>
            <a:ext cx="120" cy="320"/>
          </p:xfrm>
          <a:graphic>
            <a:graphicData uri="http://schemas.openxmlformats.org/presentationml/2006/ole">
              <mc:AlternateContent xmlns:mc="http://schemas.openxmlformats.org/markup-compatibility/2006">
                <mc:Choice xmlns:v="urn:schemas-microsoft-com:vml" Requires="v">
                  <p:oleObj spid="_x0000_s15364" name="Equation" r:id="rId8" imgW="152268" imgH="406048" progId="Equation.3">
                    <p:embed/>
                  </p:oleObj>
                </mc:Choice>
                <mc:Fallback>
                  <p:oleObj name="Equation" r:id="rId8" imgW="152268" imgH="406048"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47" y="2608"/>
                          <a:ext cx="120" cy="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30"/>
          <p:cNvGrpSpPr>
            <a:grpSpLocks/>
          </p:cNvGrpSpPr>
          <p:nvPr/>
        </p:nvGrpSpPr>
        <p:grpSpPr bwMode="auto">
          <a:xfrm>
            <a:off x="2667000" y="2819400"/>
            <a:ext cx="3886200" cy="508000"/>
            <a:chOff x="1680" y="1776"/>
            <a:chExt cx="2448" cy="320"/>
          </a:xfrm>
        </p:grpSpPr>
        <p:sp>
          <p:nvSpPr>
            <p:cNvPr id="73749" name="Text Box 24"/>
            <p:cNvSpPr txBox="1">
              <a:spLocks noChangeArrowheads="1"/>
            </p:cNvSpPr>
            <p:nvPr/>
          </p:nvSpPr>
          <p:spPr bwMode="auto">
            <a:xfrm>
              <a:off x="1680" y="1776"/>
              <a:ext cx="24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t>Two batches (or    cup)</a:t>
              </a:r>
            </a:p>
          </p:txBody>
        </p:sp>
        <p:graphicFrame>
          <p:nvGraphicFramePr>
            <p:cNvPr id="73750" name="Object 18"/>
            <p:cNvGraphicFramePr>
              <a:graphicFrameLocks noChangeAspect="1"/>
            </p:cNvGraphicFramePr>
            <p:nvPr/>
          </p:nvGraphicFramePr>
          <p:xfrm>
            <a:off x="3173" y="1776"/>
            <a:ext cx="120" cy="320"/>
          </p:xfrm>
          <a:graphic>
            <a:graphicData uri="http://schemas.openxmlformats.org/presentationml/2006/ole">
              <mc:AlternateContent xmlns:mc="http://schemas.openxmlformats.org/markup-compatibility/2006">
                <mc:Choice xmlns:v="urn:schemas-microsoft-com:vml" Requires="v">
                  <p:oleObj spid="_x0000_s15365" name="Equation" r:id="rId10" imgW="152268" imgH="406048" progId="Equation.3">
                    <p:embed/>
                  </p:oleObj>
                </mc:Choice>
                <mc:Fallback>
                  <p:oleObj name="Equation" r:id="rId10" imgW="152268"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73" y="1776"/>
                          <a:ext cx="120" cy="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29"/>
          <p:cNvGrpSpPr>
            <a:grpSpLocks/>
          </p:cNvGrpSpPr>
          <p:nvPr/>
        </p:nvGrpSpPr>
        <p:grpSpPr bwMode="auto">
          <a:xfrm>
            <a:off x="2362200" y="1616075"/>
            <a:ext cx="4114800" cy="508000"/>
            <a:chOff x="1488" y="1018"/>
            <a:chExt cx="2592" cy="320"/>
          </a:xfrm>
        </p:grpSpPr>
        <p:sp>
          <p:nvSpPr>
            <p:cNvPr id="73747" name="Text Box 26"/>
            <p:cNvSpPr txBox="1">
              <a:spLocks noChangeArrowheads="1"/>
            </p:cNvSpPr>
            <p:nvPr/>
          </p:nvSpPr>
          <p:spPr bwMode="auto">
            <a:xfrm>
              <a:off x="1488" y="1018"/>
              <a:ext cx="25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t>Three batches (or    cup)</a:t>
              </a:r>
            </a:p>
          </p:txBody>
        </p:sp>
        <p:graphicFrame>
          <p:nvGraphicFramePr>
            <p:cNvPr id="73748" name="Object 19"/>
            <p:cNvGraphicFramePr>
              <a:graphicFrameLocks noChangeAspect="1"/>
            </p:cNvGraphicFramePr>
            <p:nvPr/>
          </p:nvGraphicFramePr>
          <p:xfrm>
            <a:off x="3108" y="1018"/>
            <a:ext cx="120" cy="320"/>
          </p:xfrm>
          <a:graphic>
            <a:graphicData uri="http://schemas.openxmlformats.org/presentationml/2006/ole">
              <mc:AlternateContent xmlns:mc="http://schemas.openxmlformats.org/markup-compatibility/2006">
                <mc:Choice xmlns:v="urn:schemas-microsoft-com:vml" Requires="v">
                  <p:oleObj spid="_x0000_s15366" name="Equation" r:id="rId12" imgW="152268" imgH="406048" progId="Equation.3">
                    <p:embed/>
                  </p:oleObj>
                </mc:Choice>
                <mc:Fallback>
                  <p:oleObj name="Equation" r:id="rId12" imgW="152268" imgH="40604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08" y="1018"/>
                          <a:ext cx="120" cy="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76820" name="Object 20"/>
          <p:cNvGraphicFramePr>
            <a:graphicFrameLocks noChangeAspect="1"/>
          </p:cNvGraphicFramePr>
          <p:nvPr/>
        </p:nvGraphicFramePr>
        <p:xfrm>
          <a:off x="2947988" y="163513"/>
          <a:ext cx="2403475" cy="1182687"/>
        </p:xfrm>
        <a:graphic>
          <a:graphicData uri="http://schemas.openxmlformats.org/presentationml/2006/ole">
            <mc:AlternateContent xmlns:mc="http://schemas.openxmlformats.org/markup-compatibility/2006">
              <mc:Choice xmlns:v="urn:schemas-microsoft-com:vml" Requires="v">
                <p:oleObj spid="_x0000_s15367" name="Equation" r:id="rId14" imgW="819194" imgH="400042" progId="Equation.3">
                  <p:embed/>
                </p:oleObj>
              </mc:Choice>
              <mc:Fallback>
                <p:oleObj name="Equation" r:id="rId14" imgW="819194" imgH="400042"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47988" y="163513"/>
                        <a:ext cx="2403475"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Slide Number Placeholder 1"/>
          <p:cNvSpPr>
            <a:spLocks noGrp="1"/>
          </p:cNvSpPr>
          <p:nvPr>
            <p:ph type="sldNum" sz="quarter" idx="10"/>
          </p:nvPr>
        </p:nvSpPr>
        <p:spPr/>
        <p:txBody>
          <a:bodyPr/>
          <a:lstStyle/>
          <a:p>
            <a:pPr>
              <a:defRPr/>
            </a:pPr>
            <a:fld id="{FF5F6DD1-D3CA-4D00-BA3C-126631D1AD7C}" type="slidenum">
              <a:rPr lang="en-US" smtClean="0"/>
              <a:pPr>
                <a:defRPr/>
              </a:pPr>
              <a:t>24</a:t>
            </a:fld>
            <a:endParaRPr lang="en-US" dirty="0"/>
          </a:p>
        </p:txBody>
      </p:sp>
    </p:spTree>
    <p:extLst>
      <p:ext uri="{BB962C8B-B14F-4D97-AF65-F5344CB8AC3E}">
        <p14:creationId xmlns:p14="http://schemas.microsoft.com/office/powerpoint/2010/main" val="3868933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76820"/>
                                        </p:tgtEl>
                                        <p:attrNameLst>
                                          <p:attrName>style.visibility</p:attrName>
                                        </p:attrNameLst>
                                      </p:cBhvr>
                                      <p:to>
                                        <p:strVal val="visible"/>
                                      </p:to>
                                    </p:set>
                                    <p:anim calcmode="lin" valueType="num">
                                      <p:cBhvr additive="base">
                                        <p:cTn id="7" dur="500" fill="hold"/>
                                        <p:tgtEl>
                                          <p:spTgt spid="76820"/>
                                        </p:tgtEl>
                                        <p:attrNameLst>
                                          <p:attrName>ppt_x</p:attrName>
                                        </p:attrNameLst>
                                      </p:cBhvr>
                                      <p:tavLst>
                                        <p:tav tm="0">
                                          <p:val>
                                            <p:strVal val="0-#ppt_w/2"/>
                                          </p:val>
                                        </p:tav>
                                        <p:tav tm="100000">
                                          <p:val>
                                            <p:strVal val="#ppt_x"/>
                                          </p:val>
                                        </p:tav>
                                      </p:tavLst>
                                    </p:anim>
                                    <p:anim calcmode="lin" valueType="num">
                                      <p:cBhvr additive="base">
                                        <p:cTn id="8" dur="500" fill="hold"/>
                                        <p:tgtEl>
                                          <p:spTgt spid="768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par>
                          <p:cTn id="18" fill="hold" nodeType="afterGroup">
                            <p:stCondLst>
                              <p:cond delay="1000"/>
                            </p:stCondLst>
                            <p:childTnLst>
                              <p:par>
                                <p:cTn id="19" presetID="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par>
                          <p:cTn id="28" fill="hold" nodeType="afterGroup">
                            <p:stCondLst>
                              <p:cond delay="500"/>
                            </p:stCondLst>
                            <p:childTnLst>
                              <p:par>
                                <p:cTn id="29" presetID="2" presetClass="entr" presetSubtype="2"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1+#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1000"/>
                            </p:stCondLst>
                            <p:childTnLst>
                              <p:par>
                                <p:cTn id="34" presetID="9"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dissolve">
                                      <p:cBhvr>
                                        <p:cTn id="36" dur="500"/>
                                        <p:tgtEl>
                                          <p:spTgt spid="18"/>
                                        </p:tgtEl>
                                      </p:cBhvr>
                                    </p:animEffect>
                                  </p:childTnLst>
                                </p:cTn>
                              </p:par>
                            </p:childTnLst>
                          </p:cTn>
                        </p:par>
                        <p:par>
                          <p:cTn id="37" fill="hold" nodeType="afterGroup">
                            <p:stCondLst>
                              <p:cond delay="1500"/>
                            </p:stCondLst>
                            <p:childTnLst>
                              <p:par>
                                <p:cTn id="38" presetID="2" presetClass="entr" presetSubtype="2"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1+#ppt_w/2"/>
                                          </p:val>
                                        </p:tav>
                                        <p:tav tm="100000">
                                          <p:val>
                                            <p:strVal val="#ppt_x"/>
                                          </p:val>
                                        </p:tav>
                                      </p:tavLst>
                                    </p:anim>
                                    <p:anim calcmode="lin" valueType="num">
                                      <p:cBhvr additive="base">
                                        <p:cTn id="4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1+#ppt_w/2"/>
                                          </p:val>
                                        </p:tav>
                                        <p:tav tm="100000">
                                          <p:val>
                                            <p:strVal val="#ppt_x"/>
                                          </p:val>
                                        </p:tav>
                                      </p:tavLst>
                                    </p:anim>
                                    <p:anim calcmode="lin" valueType="num">
                                      <p:cBhvr additive="base">
                                        <p:cTn id="47"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additive="base">
                                        <p:cTn id="52" dur="500" fill="hold"/>
                                        <p:tgtEl>
                                          <p:spTgt spid="2"/>
                                        </p:tgtEl>
                                        <p:attrNameLst>
                                          <p:attrName>ppt_x</p:attrName>
                                        </p:attrNameLst>
                                      </p:cBhvr>
                                      <p:tavLst>
                                        <p:tav tm="0">
                                          <p:val>
                                            <p:strVal val="1+#ppt_w/2"/>
                                          </p:val>
                                        </p:tav>
                                        <p:tav tm="100000">
                                          <p:val>
                                            <p:strVal val="#ppt_x"/>
                                          </p:val>
                                        </p:tav>
                                      </p:tavLst>
                                    </p:anim>
                                    <p:anim calcmode="lin" valueType="num">
                                      <p:cBhvr additive="base">
                                        <p:cTn id="5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122815C4-B3FC-4681-BDB2-AB04DAA0E3F5}" type="slidenum">
              <a:rPr lang="en-US" smtClean="0"/>
              <a:pPr>
                <a:defRPr/>
              </a:pPr>
              <a:t>25</a:t>
            </a:fld>
            <a:endParaRPr lang="en-US"/>
          </a:p>
        </p:txBody>
      </p:sp>
      <p:sp>
        <p:nvSpPr>
          <p:cNvPr id="3" name="Title 1"/>
          <p:cNvSpPr txBox="1">
            <a:spLocks/>
          </p:cNvSpPr>
          <p:nvPr/>
        </p:nvSpPr>
        <p:spPr>
          <a:xfrm>
            <a:off x="685800" y="609600"/>
            <a:ext cx="7772400" cy="1143000"/>
          </a:xfrm>
          <a:prstGeom prst="rect">
            <a:avLst/>
          </a:prstGeom>
        </p:spPr>
        <p:txBody>
          <a:bodyPr/>
          <a:lstStyle/>
          <a:p>
            <a:pPr algn="ctr" eaLnBrk="0" hangingPunct="0">
              <a:defRPr/>
            </a:pPr>
            <a:r>
              <a:rPr lang="en-US" sz="4000" b="1" kern="0">
                <a:solidFill>
                  <a:srgbClr val="0066FF"/>
                </a:solidFill>
                <a:effectLst>
                  <a:outerShdw blurRad="38100" dist="38100" dir="2700000" algn="tl">
                    <a:srgbClr val="C0C0C0"/>
                  </a:outerShdw>
                </a:effectLst>
                <a:latin typeface="+mj-lt"/>
                <a:ea typeface="+mj-ea"/>
                <a:cs typeface="MS Pゴシック"/>
              </a:rPr>
              <a:t>Another Context for </a:t>
            </a:r>
            <a:br>
              <a:rPr lang="en-US" sz="4000" b="1" kern="0">
                <a:solidFill>
                  <a:srgbClr val="0066FF"/>
                </a:solidFill>
                <a:effectLst>
                  <a:outerShdw blurRad="38100" dist="38100" dir="2700000" algn="tl">
                    <a:srgbClr val="C0C0C0"/>
                  </a:outerShdw>
                </a:effectLst>
                <a:latin typeface="+mj-lt"/>
                <a:ea typeface="+mj-ea"/>
                <a:cs typeface="MS Pゴシック"/>
              </a:rPr>
            </a:br>
            <a:r>
              <a:rPr lang="en-US" sz="4000" b="1" kern="0">
                <a:solidFill>
                  <a:srgbClr val="0066FF"/>
                </a:solidFill>
                <a:effectLst>
                  <a:outerShdw blurRad="38100" dist="38100" dir="2700000" algn="tl">
                    <a:srgbClr val="C0C0C0"/>
                  </a:outerShdw>
                </a:effectLst>
                <a:latin typeface="+mj-lt"/>
                <a:ea typeface="+mj-ea"/>
                <a:cs typeface="MS Pゴシック"/>
              </a:rPr>
              <a:t>Division of Fractions</a:t>
            </a:r>
            <a:endParaRPr lang="en-US" sz="4000" b="1" kern="0" dirty="0">
              <a:solidFill>
                <a:srgbClr val="0066FF"/>
              </a:solidFill>
              <a:effectLst>
                <a:outerShdw blurRad="38100" dist="38100" dir="2700000" algn="tl">
                  <a:srgbClr val="C0C0C0"/>
                </a:outerShdw>
              </a:effectLst>
              <a:latin typeface="+mj-lt"/>
              <a:ea typeface="+mj-ea"/>
              <a:cs typeface="MS Pゴシック"/>
            </a:endParaRPr>
          </a:p>
        </p:txBody>
      </p:sp>
      <p:sp>
        <p:nvSpPr>
          <p:cNvPr id="74756" name="TextBox 3"/>
          <p:cNvSpPr txBox="1">
            <a:spLocks noChangeArrowheads="1"/>
          </p:cNvSpPr>
          <p:nvPr/>
        </p:nvSpPr>
        <p:spPr bwMode="auto">
          <a:xfrm>
            <a:off x="1066800" y="2286000"/>
            <a:ext cx="7391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b="1"/>
              <a:t>Mrs. Smith had    of a sheet cake left over after her party.  She decides to divide the rest of the cake into portions that equal    of the original cake.  </a:t>
            </a:r>
          </a:p>
          <a:p>
            <a:pPr eaLnBrk="1" hangingPunct="1"/>
            <a:endParaRPr lang="en-US" b="1"/>
          </a:p>
          <a:p>
            <a:pPr eaLnBrk="1" hangingPunct="1"/>
            <a:r>
              <a:rPr lang="en-US" b="1"/>
              <a:t>How many    cake portions can Mrs. Smith make from her left-over cake?</a:t>
            </a:r>
          </a:p>
        </p:txBody>
      </p:sp>
      <p:graphicFrame>
        <p:nvGraphicFramePr>
          <p:cNvPr id="74757" name="Object 6"/>
          <p:cNvGraphicFramePr>
            <a:graphicFrameLocks noChangeAspect="1"/>
          </p:cNvGraphicFramePr>
          <p:nvPr/>
        </p:nvGraphicFramePr>
        <p:xfrm>
          <a:off x="5410200" y="2997200"/>
          <a:ext cx="206375" cy="508000"/>
        </p:xfrm>
        <a:graphic>
          <a:graphicData uri="http://schemas.openxmlformats.org/presentationml/2006/ole">
            <mc:AlternateContent xmlns:mc="http://schemas.openxmlformats.org/markup-compatibility/2006">
              <mc:Choice xmlns:v="urn:schemas-microsoft-com:vml" Requires="v">
                <p:oleObj spid="_x0000_s16386" name="Equation" r:id="rId3" imgW="164957" imgH="406048" progId="Equation.3">
                  <p:embed/>
                </p:oleObj>
              </mc:Choice>
              <mc:Fallback>
                <p:oleObj name="Equation" r:id="rId3"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997200"/>
                        <a:ext cx="2063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58" name="Object 7"/>
          <p:cNvGraphicFramePr>
            <a:graphicFrameLocks noChangeAspect="1"/>
          </p:cNvGraphicFramePr>
          <p:nvPr/>
        </p:nvGraphicFramePr>
        <p:xfrm>
          <a:off x="3429000" y="2209800"/>
          <a:ext cx="206375" cy="508000"/>
        </p:xfrm>
        <a:graphic>
          <a:graphicData uri="http://schemas.openxmlformats.org/presentationml/2006/ole">
            <mc:AlternateContent xmlns:mc="http://schemas.openxmlformats.org/markup-compatibility/2006">
              <mc:Choice xmlns:v="urn:schemas-microsoft-com:vml" Requires="v">
                <p:oleObj spid="_x0000_s16387" name="Equation" r:id="rId5" imgW="164957" imgH="406048" progId="Equation.3">
                  <p:embed/>
                </p:oleObj>
              </mc:Choice>
              <mc:Fallback>
                <p:oleObj name="Equation" r:id="rId5" imgW="164957" imgH="40604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209800"/>
                        <a:ext cx="2063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59" name="Object 8"/>
          <p:cNvGraphicFramePr>
            <a:graphicFrameLocks noChangeAspect="1"/>
          </p:cNvGraphicFramePr>
          <p:nvPr/>
        </p:nvGraphicFramePr>
        <p:xfrm>
          <a:off x="2743200" y="4038600"/>
          <a:ext cx="206375" cy="508000"/>
        </p:xfrm>
        <a:graphic>
          <a:graphicData uri="http://schemas.openxmlformats.org/presentationml/2006/ole">
            <mc:AlternateContent xmlns:mc="http://schemas.openxmlformats.org/markup-compatibility/2006">
              <mc:Choice xmlns:v="urn:schemas-microsoft-com:vml" Requires="v">
                <p:oleObj spid="_x0000_s16388" name="Equation" r:id="rId7" imgW="164957" imgH="406048" progId="Equation.3">
                  <p:embed/>
                </p:oleObj>
              </mc:Choice>
              <mc:Fallback>
                <p:oleObj name="Equation" r:id="rId7"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038600"/>
                        <a:ext cx="2063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1383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12925" y="457200"/>
            <a:ext cx="6053138" cy="708025"/>
          </a:xfrm>
          <a:prstGeom prst="rect">
            <a:avLst/>
          </a:prstGeom>
        </p:spPr>
        <p:txBody>
          <a:bodyPr wrap="none">
            <a:spAutoFit/>
          </a:bodyPr>
          <a:lstStyle/>
          <a:p>
            <a:pPr>
              <a:defRPr/>
            </a:pPr>
            <a:r>
              <a:rPr lang="en-US" sz="4000" b="1" dirty="0">
                <a:solidFill>
                  <a:srgbClr val="0066FF"/>
                </a:solidFill>
                <a:effectLst>
                  <a:outerShdw blurRad="38100" dist="38100" dir="2700000" algn="tl">
                    <a:srgbClr val="C0C0C0"/>
                  </a:outerShdw>
                </a:effectLst>
                <a:latin typeface="+mj-lt"/>
                <a:ea typeface="+mj-ea"/>
                <a:cs typeface="MS Pゴシック"/>
              </a:rPr>
              <a:t>What could it look like? </a:t>
            </a:r>
          </a:p>
        </p:txBody>
      </p:sp>
      <p:graphicFrame>
        <p:nvGraphicFramePr>
          <p:cNvPr id="75779" name="Object 37"/>
          <p:cNvGraphicFramePr>
            <a:graphicFrameLocks noChangeAspect="1"/>
          </p:cNvGraphicFramePr>
          <p:nvPr/>
        </p:nvGraphicFramePr>
        <p:xfrm>
          <a:off x="1052513" y="2235200"/>
          <a:ext cx="1081087" cy="1017588"/>
        </p:xfrm>
        <a:graphic>
          <a:graphicData uri="http://schemas.openxmlformats.org/presentationml/2006/ole">
            <mc:AlternateContent xmlns:mc="http://schemas.openxmlformats.org/markup-compatibility/2006">
              <mc:Choice xmlns:v="urn:schemas-microsoft-com:vml" Requires="v">
                <p:oleObj spid="_x0000_s17410" name="Equation" r:id="rId4" imgW="431613" imgH="406224" progId="Equation.3">
                  <p:embed/>
                </p:oleObj>
              </mc:Choice>
              <mc:Fallback>
                <p:oleObj name="Equation" r:id="rId4" imgW="431613" imgH="40622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513" y="2235200"/>
                        <a:ext cx="1081087"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895" name="Group 47"/>
          <p:cNvGraphicFramePr>
            <a:graphicFrameLocks noGrp="1"/>
          </p:cNvGraphicFramePr>
          <p:nvPr/>
        </p:nvGraphicFramePr>
        <p:xfrm>
          <a:off x="2819400" y="2001838"/>
          <a:ext cx="4800600" cy="736600"/>
        </p:xfrm>
        <a:graphic>
          <a:graphicData uri="http://schemas.openxmlformats.org/drawingml/2006/table">
            <a:tbl>
              <a:tblPr/>
              <a:tblGrid>
                <a:gridCol w="2400300"/>
                <a:gridCol w="2400300"/>
              </a:tblGrid>
              <a:tr h="73660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32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32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08" name="Group 60"/>
          <p:cNvGraphicFramePr>
            <a:graphicFrameLocks noGrp="1"/>
          </p:cNvGraphicFramePr>
          <p:nvPr/>
        </p:nvGraphicFramePr>
        <p:xfrm>
          <a:off x="2819400" y="2835275"/>
          <a:ext cx="4800600" cy="752475"/>
        </p:xfrm>
        <a:graphic>
          <a:graphicData uri="http://schemas.openxmlformats.org/drawingml/2006/table">
            <a:tbl>
              <a:tblPr/>
              <a:tblGrid>
                <a:gridCol w="1600200"/>
                <a:gridCol w="1600200"/>
                <a:gridCol w="1600200"/>
              </a:tblGrid>
              <a:tr h="752475">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32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32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32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10" name="Group 62"/>
          <p:cNvGraphicFramePr>
            <a:graphicFrameLocks noGrp="1"/>
          </p:cNvGraphicFramePr>
          <p:nvPr/>
        </p:nvGraphicFramePr>
        <p:xfrm>
          <a:off x="2819400" y="2835275"/>
          <a:ext cx="4800600" cy="746125"/>
        </p:xfrm>
        <a:graphic>
          <a:graphicData uri="http://schemas.openxmlformats.org/drawingml/2006/table">
            <a:tbl>
              <a:tblPr/>
              <a:tblGrid>
                <a:gridCol w="800100"/>
                <a:gridCol w="800100"/>
                <a:gridCol w="800100"/>
                <a:gridCol w="800100"/>
                <a:gridCol w="800100"/>
                <a:gridCol w="800100"/>
              </a:tblGrid>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E8EAE9"/>
                        </a:solidFill>
                        <a:effectLst/>
                        <a:latin typeface="Arial" pitchFamily="34" charset="0"/>
                        <a:ea typeface="MS Pゴシック"/>
                        <a:cs typeface="MS Pゴシック"/>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Table 4"/>
          <p:cNvGraphicFramePr>
            <a:graphicFrameLocks noGrp="1"/>
          </p:cNvGraphicFramePr>
          <p:nvPr/>
        </p:nvGraphicFramePr>
        <p:xfrm>
          <a:off x="2819400" y="2001838"/>
          <a:ext cx="4800600" cy="741362"/>
        </p:xfrm>
        <a:graphic>
          <a:graphicData uri="http://schemas.openxmlformats.org/drawingml/2006/table">
            <a:tbl>
              <a:tblPr firstRow="1" bandRow="1">
                <a:tableStyleId>{5C22544A-7EE6-4342-B048-85BDC9FD1C3A}</a:tableStyleId>
              </a:tblPr>
              <a:tblGrid>
                <a:gridCol w="800100"/>
                <a:gridCol w="800100"/>
                <a:gridCol w="800100"/>
                <a:gridCol w="800100"/>
                <a:gridCol w="800100"/>
                <a:gridCol w="800100"/>
              </a:tblGrid>
              <a:tr h="741362">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800" dirty="0"/>
                    </a:p>
                  </a:txBody>
                  <a:tcPr marT="45700" marB="457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8" name="Slide Number Placeholder 1"/>
          <p:cNvSpPr>
            <a:spLocks noGrp="1"/>
          </p:cNvSpPr>
          <p:nvPr>
            <p:ph type="sldNum" sz="quarter" idx="10"/>
          </p:nvPr>
        </p:nvSpPr>
        <p:spPr/>
        <p:txBody>
          <a:bodyPr/>
          <a:lstStyle/>
          <a:p>
            <a:pPr>
              <a:defRPr/>
            </a:pPr>
            <a:fld id="{2DCAD61E-5F20-41A6-A5C5-D3D5EEE81111}" type="slidenum">
              <a:rPr lang="en-US" smtClean="0"/>
              <a:pPr>
                <a:defRPr/>
              </a:pPr>
              <a:t>26</a:t>
            </a:fld>
            <a:endParaRPr lang="en-US" dirty="0"/>
          </a:p>
        </p:txBody>
      </p:sp>
    </p:spTree>
    <p:extLst>
      <p:ext uri="{BB962C8B-B14F-4D97-AF65-F5344CB8AC3E}">
        <p14:creationId xmlns:p14="http://schemas.microsoft.com/office/powerpoint/2010/main" val="3559314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78908"/>
                                        </p:tgtEl>
                                        <p:attrNameLst>
                                          <p:attrName>style.visibility</p:attrName>
                                        </p:attrNameLst>
                                      </p:cBhvr>
                                      <p:to>
                                        <p:strVal val="visible"/>
                                      </p:to>
                                    </p:set>
                                    <p:animEffect transition="in" filter="dissolve">
                                      <p:cBhvr>
                                        <p:cTn id="11" dur="500"/>
                                        <p:tgtEl>
                                          <p:spTgt spid="789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8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a:xfrm>
            <a:off x="685800" y="685800"/>
            <a:ext cx="4486275" cy="1143000"/>
          </a:xfrm>
        </p:spPr>
        <p:txBody>
          <a:bodyPr>
            <a:normAutofit fontScale="90000"/>
          </a:bodyPr>
          <a:lstStyle/>
          <a:p>
            <a:pPr>
              <a:defRPr/>
            </a:pPr>
            <a:r>
              <a:rPr lang="en-US" dirty="0" smtClean="0"/>
              <a:t>What does it look like numerically?</a:t>
            </a:r>
          </a:p>
        </p:txBody>
      </p:sp>
      <p:pic>
        <p:nvPicPr>
          <p:cNvPr id="7680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685800"/>
            <a:ext cx="328612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1"/>
          <p:cNvSpPr>
            <a:spLocks noGrp="1"/>
          </p:cNvSpPr>
          <p:nvPr>
            <p:ph type="sldNum" sz="quarter" idx="10"/>
          </p:nvPr>
        </p:nvSpPr>
        <p:spPr/>
        <p:txBody>
          <a:bodyPr/>
          <a:lstStyle/>
          <a:p>
            <a:pPr>
              <a:defRPr/>
            </a:pPr>
            <a:fld id="{C59C7DD7-0B11-4D8F-91C5-B6AD7F583A15}" type="slidenum">
              <a:rPr lang="en-US" smtClean="0"/>
              <a:pPr>
                <a:defRPr/>
              </a:pPr>
              <a:t>27</a:t>
            </a:fld>
            <a:endParaRPr lang="en-US" dirty="0"/>
          </a:p>
        </p:txBody>
      </p:sp>
    </p:spTree>
    <p:extLst>
      <p:ext uri="{BB962C8B-B14F-4D97-AF65-F5344CB8AC3E}">
        <p14:creationId xmlns:p14="http://schemas.microsoft.com/office/powerpoint/2010/main" val="2464776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a:xfrm>
            <a:off x="685800" y="685800"/>
            <a:ext cx="7772400" cy="1143000"/>
          </a:xfrm>
        </p:spPr>
        <p:txBody>
          <a:bodyPr>
            <a:normAutofit fontScale="90000"/>
          </a:bodyPr>
          <a:lstStyle/>
          <a:p>
            <a:pPr>
              <a:defRPr/>
            </a:pPr>
            <a:r>
              <a:rPr lang="en-US" dirty="0" smtClean="0"/>
              <a:t>What is the role of common denominators in dividing fractions?</a:t>
            </a:r>
          </a:p>
        </p:txBody>
      </p:sp>
      <p:sp>
        <p:nvSpPr>
          <p:cNvPr id="285699" name="Text Box 3"/>
          <p:cNvSpPr txBox="1">
            <a:spLocks noChangeArrowheads="1"/>
          </p:cNvSpPr>
          <p:nvPr/>
        </p:nvSpPr>
        <p:spPr bwMode="auto">
          <a:xfrm>
            <a:off x="990600" y="2438400"/>
            <a:ext cx="7620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buFont typeface="Wingdings" pitchFamily="2" charset="2"/>
              <a:buChar char="§"/>
            </a:pPr>
            <a:r>
              <a:rPr lang="en-US" sz="3200" b="1"/>
              <a:t>Ensures division of the same size units </a:t>
            </a:r>
          </a:p>
          <a:p>
            <a:pPr eaLnBrk="1" hangingPunct="1">
              <a:spcBef>
                <a:spcPct val="50000"/>
              </a:spcBef>
              <a:buFont typeface="Wingdings" pitchFamily="2" charset="2"/>
              <a:buChar char="§"/>
            </a:pPr>
            <a:r>
              <a:rPr lang="en-US" sz="3200" b="1"/>
              <a:t>Assist with the description of parts of the whole </a:t>
            </a:r>
          </a:p>
        </p:txBody>
      </p:sp>
      <p:sp>
        <p:nvSpPr>
          <p:cNvPr id="4" name="Slide Number Placeholder 1"/>
          <p:cNvSpPr>
            <a:spLocks noGrp="1"/>
          </p:cNvSpPr>
          <p:nvPr>
            <p:ph type="sldNum" sz="quarter" idx="10"/>
          </p:nvPr>
        </p:nvSpPr>
        <p:spPr/>
        <p:txBody>
          <a:bodyPr/>
          <a:lstStyle/>
          <a:p>
            <a:pPr>
              <a:defRPr/>
            </a:pPr>
            <a:fld id="{C932C2C1-4280-4968-A93E-48E08F4C1BFE}" type="slidenum">
              <a:rPr lang="en-US" smtClean="0"/>
              <a:pPr>
                <a:defRPr/>
              </a:pPr>
              <a:t>28</a:t>
            </a:fld>
            <a:endParaRPr lang="en-US" dirty="0"/>
          </a:p>
        </p:txBody>
      </p:sp>
    </p:spTree>
    <p:extLst>
      <p:ext uri="{BB962C8B-B14F-4D97-AF65-F5344CB8AC3E}">
        <p14:creationId xmlns:p14="http://schemas.microsoft.com/office/powerpoint/2010/main" val="3227778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5699"/>
                                        </p:tgtEl>
                                        <p:attrNameLst>
                                          <p:attrName>style.visibility</p:attrName>
                                        </p:attrNameLst>
                                      </p:cBhvr>
                                      <p:to>
                                        <p:strVal val="visible"/>
                                      </p:to>
                                    </p:set>
                                    <p:animEffect transition="in" filter="box(in)">
                                      <p:cBhvr>
                                        <p:cTn id="7" dur="500"/>
                                        <p:tgtEl>
                                          <p:spTgt spid="285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2F0C35E5-70A6-44E2-97C0-59D14D1558E0}" type="slidenum">
              <a:rPr lang="en-US" sz="1400" b="1">
                <a:latin typeface="Arial" charset="0"/>
                <a:ea typeface="+mn-ea"/>
              </a:rPr>
              <a:pPr algn="ctr" eaLnBrk="0" hangingPunct="0">
                <a:defRPr/>
              </a:pPr>
              <a:t>29</a:t>
            </a:fld>
            <a:endParaRPr lang="en-US" sz="1400" b="1" dirty="0">
              <a:latin typeface="Arial" charset="0"/>
              <a:ea typeface="+mn-ea"/>
            </a:endParaRPr>
          </a:p>
        </p:txBody>
      </p:sp>
      <p:sp>
        <p:nvSpPr>
          <p:cNvPr id="3" name="Rectangle 2"/>
          <p:cNvSpPr txBox="1">
            <a:spLocks/>
          </p:cNvSpPr>
          <p:nvPr/>
        </p:nvSpPr>
        <p:spPr bwMode="auto">
          <a:xfrm>
            <a:off x="685800" y="6858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anchor="ctr"/>
          <a:lstStyle/>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What about </a:t>
            </a:r>
          </a:p>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the traditional algorithm?</a:t>
            </a:r>
          </a:p>
        </p:txBody>
      </p:sp>
      <p:sp>
        <p:nvSpPr>
          <p:cNvPr id="78852" name="TextBox 3"/>
          <p:cNvSpPr txBox="1">
            <a:spLocks noChangeArrowheads="1"/>
          </p:cNvSpPr>
          <p:nvPr/>
        </p:nvSpPr>
        <p:spPr bwMode="auto">
          <a:xfrm>
            <a:off x="990600" y="2209800"/>
            <a:ext cx="7239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a:t>If the traditional “invert and multiply” algorithm is taught, it is important that students have the opportunity to consider why it works.</a:t>
            </a:r>
          </a:p>
          <a:p>
            <a:pPr eaLnBrk="1" hangingPunct="1">
              <a:buFont typeface="Arial" pitchFamily="34" charset="0"/>
              <a:buChar char="•"/>
            </a:pPr>
            <a:r>
              <a:rPr lang="en-US"/>
              <a:t>Representations of a pictorial nature provide a visual for finding the reciprocal amount in a given situation.</a:t>
            </a:r>
          </a:p>
          <a:p>
            <a:pPr eaLnBrk="1" hangingPunct="1">
              <a:buFont typeface="Arial" pitchFamily="34" charset="0"/>
              <a:buChar char="•"/>
            </a:pPr>
            <a:r>
              <a:rPr lang="en-US"/>
              <a:t>The common denominator method is a different, valid algorithm.  Again, it is important that students have the opportunity to consider why it works.</a:t>
            </a:r>
          </a:p>
        </p:txBody>
      </p:sp>
    </p:spTree>
    <p:extLst>
      <p:ext uri="{BB962C8B-B14F-4D97-AF65-F5344CB8AC3E}">
        <p14:creationId xmlns:p14="http://schemas.microsoft.com/office/powerpoint/2010/main" val="532167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pPr>
              <a:defRPr/>
            </a:pPr>
            <a:r>
              <a:rPr lang="en-US" dirty="0" smtClean="0"/>
              <a:t>Thinking About Multiplication</a:t>
            </a:r>
            <a:endParaRPr lang="en-US" dirty="0"/>
          </a:p>
        </p:txBody>
      </p:sp>
      <p:sp>
        <p:nvSpPr>
          <p:cNvPr id="2" name="Slide Number Placeholder 1"/>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6AD135C1-1190-408D-A39D-D6DB12198C29}" type="slidenum">
              <a:rPr lang="en-US" sz="1400" b="1">
                <a:latin typeface="Arial" charset="0"/>
                <a:ea typeface="+mn-ea"/>
              </a:rPr>
              <a:pPr algn="ctr" eaLnBrk="0" hangingPunct="0">
                <a:defRPr/>
              </a:pPr>
              <a:t>3</a:t>
            </a:fld>
            <a:endParaRPr lang="en-US" sz="1400" b="1" dirty="0">
              <a:latin typeface="Arial" charset="0"/>
              <a:ea typeface="+mn-ea"/>
            </a:endParaRPr>
          </a:p>
        </p:txBody>
      </p:sp>
      <p:graphicFrame>
        <p:nvGraphicFramePr>
          <p:cNvPr id="239691" name="Group 75"/>
          <p:cNvGraphicFramePr>
            <a:graphicFrameLocks noGrp="1"/>
          </p:cNvGraphicFramePr>
          <p:nvPr/>
        </p:nvGraphicFramePr>
        <p:xfrm>
          <a:off x="228600" y="1573213"/>
          <a:ext cx="8839200" cy="4246562"/>
        </p:xfrm>
        <a:graphic>
          <a:graphicData uri="http://schemas.openxmlformats.org/drawingml/2006/table">
            <a:tbl>
              <a:tblPr/>
              <a:tblGrid>
                <a:gridCol w="1676400"/>
                <a:gridCol w="1828800"/>
                <a:gridCol w="2286000"/>
                <a:gridCol w="3048000"/>
              </a:tblGrid>
              <a:tr h="712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The expression…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We read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means…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looks like…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001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001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0207" name="Object 72"/>
          <p:cNvGraphicFramePr>
            <a:graphicFrameLocks noChangeAspect="1"/>
          </p:cNvGraphicFramePr>
          <p:nvPr/>
        </p:nvGraphicFramePr>
        <p:xfrm>
          <a:off x="277813" y="3943350"/>
          <a:ext cx="671512" cy="766763"/>
        </p:xfrm>
        <a:graphic>
          <a:graphicData uri="http://schemas.openxmlformats.org/presentationml/2006/ole">
            <mc:AlternateContent xmlns:mc="http://schemas.openxmlformats.org/markup-compatibility/2006">
              <mc:Choice xmlns:v="urn:schemas-microsoft-com:vml" Requires="v">
                <p:oleObj spid="_x0000_s1026" name="Equation" r:id="rId4" imgW="355292" imgH="406048" progId="Equation.3">
                  <p:embed/>
                </p:oleObj>
              </mc:Choice>
              <mc:Fallback>
                <p:oleObj name="Equation" r:id="rId4" imgW="355292" imgH="40604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3" y="3943350"/>
                        <a:ext cx="671512"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208" name="Object 74"/>
          <p:cNvGraphicFramePr>
            <a:graphicFrameLocks noChangeAspect="1"/>
          </p:cNvGraphicFramePr>
          <p:nvPr/>
        </p:nvGraphicFramePr>
        <p:xfrm>
          <a:off x="304800" y="5103813"/>
          <a:ext cx="644525" cy="687387"/>
        </p:xfrm>
        <a:graphic>
          <a:graphicData uri="http://schemas.openxmlformats.org/presentationml/2006/ole">
            <mc:AlternateContent xmlns:mc="http://schemas.openxmlformats.org/markup-compatibility/2006">
              <mc:Choice xmlns:v="urn:schemas-microsoft-com:vml" Requires="v">
                <p:oleObj spid="_x0000_s1027" name="Equation" r:id="rId6" imgW="380835" imgH="406224" progId="Equation.3">
                  <p:embed/>
                </p:oleObj>
              </mc:Choice>
              <mc:Fallback>
                <p:oleObj name="Equation" r:id="rId6" imgW="380835" imgH="40622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5103813"/>
                        <a:ext cx="644525"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209" name="Object 75"/>
          <p:cNvGraphicFramePr>
            <a:graphicFrameLocks noChangeAspect="1"/>
          </p:cNvGraphicFramePr>
          <p:nvPr/>
        </p:nvGraphicFramePr>
        <p:xfrm>
          <a:off x="277813" y="2730500"/>
          <a:ext cx="671512" cy="360363"/>
        </p:xfrm>
        <a:graphic>
          <a:graphicData uri="http://schemas.openxmlformats.org/presentationml/2006/ole">
            <mc:AlternateContent xmlns:mc="http://schemas.openxmlformats.org/markup-compatibility/2006">
              <mc:Choice xmlns:v="urn:schemas-microsoft-com:vml" Requires="v">
                <p:oleObj spid="_x0000_s1028" name="Equation" r:id="rId8" imgW="329914" imgH="177646" progId="Equation.3">
                  <p:embed/>
                </p:oleObj>
              </mc:Choice>
              <mc:Fallback>
                <p:oleObj name="Equation" r:id="rId8" imgW="329914" imgH="177646"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813" y="2730500"/>
                        <a:ext cx="671512"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66848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75C4785E-4507-4AA6-B705-ABEE6FD80E5E}" type="slidenum">
              <a:rPr lang="en-US" sz="1400" b="1">
                <a:latin typeface="Arial" charset="0"/>
                <a:ea typeface="+mn-ea"/>
              </a:rPr>
              <a:pPr algn="ctr" eaLnBrk="0" hangingPunct="0">
                <a:defRPr/>
              </a:pPr>
              <a:t>30</a:t>
            </a:fld>
            <a:endParaRPr lang="en-US" sz="1400" b="1" dirty="0">
              <a:latin typeface="Arial" charset="0"/>
              <a:ea typeface="+mn-ea"/>
            </a:endParaRPr>
          </a:p>
        </p:txBody>
      </p:sp>
      <p:sp>
        <p:nvSpPr>
          <p:cNvPr id="3" name="Rectangle 2"/>
          <p:cNvSpPr txBox="1">
            <a:spLocks/>
          </p:cNvSpPr>
          <p:nvPr/>
        </p:nvSpPr>
        <p:spPr bwMode="auto">
          <a:xfrm>
            <a:off x="685800" y="6858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anchor="ctr"/>
          <a:lstStyle/>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What about </a:t>
            </a:r>
          </a:p>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the traditional algorithm?</a:t>
            </a:r>
          </a:p>
        </p:txBody>
      </p:sp>
      <p:sp>
        <p:nvSpPr>
          <p:cNvPr id="79876" name="TextBox 3"/>
          <p:cNvSpPr txBox="1">
            <a:spLocks noChangeArrowheads="1"/>
          </p:cNvSpPr>
          <p:nvPr/>
        </p:nvSpPr>
        <p:spPr bwMode="auto">
          <a:xfrm>
            <a:off x="990600" y="2438400"/>
            <a:ext cx="7467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t>Build understanding:</a:t>
            </a:r>
          </a:p>
          <a:p>
            <a:pPr eaLnBrk="1" hangingPunct="1"/>
            <a:r>
              <a:rPr lang="en-US"/>
              <a:t>    </a:t>
            </a:r>
            <a:r>
              <a:rPr lang="en-US" sz="2000"/>
              <a:t>Think about 20 ÷     .</a:t>
            </a:r>
          </a:p>
          <a:p>
            <a:pPr eaLnBrk="1" hangingPunct="1"/>
            <a:r>
              <a:rPr lang="en-US" sz="2000"/>
              <a:t>    How many one-half’s are in 20?</a:t>
            </a:r>
          </a:p>
          <a:p>
            <a:pPr eaLnBrk="1" hangingPunct="1"/>
            <a:r>
              <a:rPr lang="en-US" sz="2000"/>
              <a:t>    How many one-half’s are in each of the 20 individual wholes?</a:t>
            </a:r>
          </a:p>
          <a:p>
            <a:pPr eaLnBrk="1" hangingPunct="1"/>
            <a:endParaRPr lang="en-US"/>
          </a:p>
          <a:p>
            <a:pPr eaLnBrk="1" hangingPunct="1"/>
            <a:r>
              <a:rPr lang="en-US"/>
              <a:t>    Experiences with fraction divisors having a numerator of one illustrate the fact that within each unit, the divisor can be taken out the reciprocal number of times. </a:t>
            </a:r>
          </a:p>
        </p:txBody>
      </p:sp>
      <p:graphicFrame>
        <p:nvGraphicFramePr>
          <p:cNvPr id="79877" name="Object 2"/>
          <p:cNvGraphicFramePr>
            <a:graphicFrameLocks noChangeAspect="1"/>
          </p:cNvGraphicFramePr>
          <p:nvPr/>
        </p:nvGraphicFramePr>
        <p:xfrm>
          <a:off x="3429000" y="2813050"/>
          <a:ext cx="228600" cy="466725"/>
        </p:xfrm>
        <a:graphic>
          <a:graphicData uri="http://schemas.openxmlformats.org/presentationml/2006/ole">
            <mc:AlternateContent xmlns:mc="http://schemas.openxmlformats.org/markup-compatibility/2006">
              <mc:Choice xmlns:v="urn:schemas-microsoft-com:vml" Requires="v">
                <p:oleObj spid="_x0000_s18434" name="Equation" r:id="rId3" imgW="152268" imgH="406048" progId="Equation.3">
                  <p:embed/>
                </p:oleObj>
              </mc:Choice>
              <mc:Fallback>
                <p:oleObj name="Equation" r:id="rId3" imgW="152268"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813050"/>
                        <a:ext cx="2286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79567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F627F8E3-5728-4D86-8A4B-5D8A581B3E39}" type="slidenum">
              <a:rPr lang="en-US" sz="1400" b="1">
                <a:latin typeface="Arial" charset="0"/>
                <a:ea typeface="+mn-ea"/>
              </a:rPr>
              <a:pPr algn="ctr" eaLnBrk="0" hangingPunct="0">
                <a:defRPr/>
              </a:pPr>
              <a:t>31</a:t>
            </a:fld>
            <a:endParaRPr lang="en-US" sz="1400" b="1" dirty="0">
              <a:latin typeface="Arial" charset="0"/>
              <a:ea typeface="+mn-ea"/>
            </a:endParaRPr>
          </a:p>
        </p:txBody>
      </p:sp>
      <p:sp>
        <p:nvSpPr>
          <p:cNvPr id="3" name="Rectangle 2"/>
          <p:cNvSpPr txBox="1">
            <a:spLocks/>
          </p:cNvSpPr>
          <p:nvPr/>
        </p:nvSpPr>
        <p:spPr bwMode="auto">
          <a:xfrm>
            <a:off x="685800" y="6858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anchor="ctr"/>
          <a:lstStyle/>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What about </a:t>
            </a:r>
          </a:p>
          <a:p>
            <a:pPr algn="ctr" eaLnBrk="0" hangingPunct="0">
              <a:defRPr/>
            </a:pPr>
            <a:r>
              <a:rPr lang="en-US" sz="4000" b="1" kern="0" dirty="0">
                <a:solidFill>
                  <a:srgbClr val="0066FF"/>
                </a:solidFill>
                <a:effectLst>
                  <a:outerShdw blurRad="38100" dist="38100" dir="2700000" algn="tl">
                    <a:srgbClr val="C0C0C0"/>
                  </a:outerShdw>
                </a:effectLst>
                <a:latin typeface="+mj-lt"/>
                <a:ea typeface="+mj-ea"/>
                <a:cs typeface="MS Pゴシック"/>
              </a:rPr>
              <a:t>the traditional algorithm?</a:t>
            </a:r>
          </a:p>
        </p:txBody>
      </p:sp>
      <p:sp>
        <p:nvSpPr>
          <p:cNvPr id="80900" name="TextBox 3"/>
          <p:cNvSpPr txBox="1">
            <a:spLocks noChangeArrowheads="1"/>
          </p:cNvSpPr>
          <p:nvPr/>
        </p:nvSpPr>
        <p:spPr bwMode="auto">
          <a:xfrm>
            <a:off x="1371600" y="2133600"/>
            <a:ext cx="7086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t>Later, think about divisors with numerators &gt; 1.</a:t>
            </a:r>
          </a:p>
          <a:p>
            <a:pPr eaLnBrk="1" hangingPunct="1"/>
            <a:r>
              <a:rPr lang="en-US"/>
              <a:t>    </a:t>
            </a:r>
            <a:r>
              <a:rPr lang="en-US" sz="2000"/>
              <a:t>Think about 1 ÷      .</a:t>
            </a:r>
          </a:p>
          <a:p>
            <a:pPr eaLnBrk="1" hangingPunct="1"/>
            <a:r>
              <a:rPr lang="en-US" sz="2000"/>
              <a:t>    </a:t>
            </a:r>
          </a:p>
          <a:p>
            <a:pPr eaLnBrk="1" hangingPunct="1"/>
            <a:r>
              <a:rPr lang="en-US" sz="2000"/>
              <a:t>     </a:t>
            </a:r>
          </a:p>
          <a:p>
            <a:pPr eaLnBrk="1" hangingPunct="1"/>
            <a:r>
              <a:rPr lang="en-US" sz="2000"/>
              <a:t>     How many times could we take     from 1?  </a:t>
            </a:r>
          </a:p>
          <a:p>
            <a:pPr eaLnBrk="1" hangingPunct="1"/>
            <a:r>
              <a:rPr lang="en-US" sz="2000"/>
              <a:t>     </a:t>
            </a:r>
          </a:p>
          <a:p>
            <a:pPr eaLnBrk="1" hangingPunct="1"/>
            <a:r>
              <a:rPr lang="en-US" sz="2000"/>
              <a:t>     We can take it out once, and we’d have     left.  We </a:t>
            </a:r>
          </a:p>
          <a:p>
            <a:pPr eaLnBrk="1" hangingPunct="1"/>
            <a:endParaRPr lang="en-US" sz="2000"/>
          </a:p>
          <a:p>
            <a:pPr eaLnBrk="1" hangingPunct="1"/>
            <a:r>
              <a:rPr lang="en-US" sz="2000"/>
              <a:t>     could only take half of another     from the remaining </a:t>
            </a:r>
          </a:p>
          <a:p>
            <a:pPr eaLnBrk="1" hangingPunct="1"/>
            <a:endParaRPr lang="en-US" sz="2000"/>
          </a:p>
          <a:p>
            <a:pPr eaLnBrk="1" hangingPunct="1"/>
            <a:r>
              <a:rPr lang="en-US" sz="2000"/>
              <a:t>     portion.  That’s a total of       .  </a:t>
            </a:r>
          </a:p>
          <a:p>
            <a:pPr eaLnBrk="1" hangingPunct="1"/>
            <a:endParaRPr lang="en-US" sz="2000"/>
          </a:p>
          <a:p>
            <a:pPr eaLnBrk="1" hangingPunct="1"/>
            <a:r>
              <a:rPr lang="en-US" sz="2000"/>
              <a:t>     In each unit, there are     sets of     . </a:t>
            </a:r>
            <a:endParaRPr lang="en-US"/>
          </a:p>
        </p:txBody>
      </p:sp>
      <p:graphicFrame>
        <p:nvGraphicFramePr>
          <p:cNvPr id="80901" name="Object 2"/>
          <p:cNvGraphicFramePr>
            <a:graphicFrameLocks noChangeAspect="1"/>
          </p:cNvGraphicFramePr>
          <p:nvPr/>
        </p:nvGraphicFramePr>
        <p:xfrm>
          <a:off x="3733800" y="2435225"/>
          <a:ext cx="228600" cy="609600"/>
        </p:xfrm>
        <a:graphic>
          <a:graphicData uri="http://schemas.openxmlformats.org/presentationml/2006/ole">
            <mc:AlternateContent xmlns:mc="http://schemas.openxmlformats.org/markup-compatibility/2006">
              <mc:Choice xmlns:v="urn:schemas-microsoft-com:vml" Requires="v">
                <p:oleObj spid="_x0000_s19458" name="Equation" r:id="rId4" imgW="152268" imgH="406048" progId="Equation.3">
                  <p:embed/>
                </p:oleObj>
              </mc:Choice>
              <mc:Fallback>
                <p:oleObj name="Equation" r:id="rId4" imgW="152268" imgH="40604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435225"/>
                        <a:ext cx="228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2" name="Object 4"/>
          <p:cNvGraphicFramePr>
            <a:graphicFrameLocks noChangeAspect="1"/>
          </p:cNvGraphicFramePr>
          <p:nvPr/>
        </p:nvGraphicFramePr>
        <p:xfrm>
          <a:off x="5334000" y="3262313"/>
          <a:ext cx="228600" cy="609600"/>
        </p:xfrm>
        <a:graphic>
          <a:graphicData uri="http://schemas.openxmlformats.org/presentationml/2006/ole">
            <mc:AlternateContent xmlns:mc="http://schemas.openxmlformats.org/markup-compatibility/2006">
              <mc:Choice xmlns:v="urn:schemas-microsoft-com:vml" Requires="v">
                <p:oleObj spid="_x0000_s19459" name="Equation" r:id="rId6" imgW="152268" imgH="406048" progId="Equation.3">
                  <p:embed/>
                </p:oleObj>
              </mc:Choice>
              <mc:Fallback>
                <p:oleObj name="Equation" r:id="rId6" imgW="152268" imgH="406048"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3262313"/>
                        <a:ext cx="228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3" name="Object 5"/>
          <p:cNvGraphicFramePr>
            <a:graphicFrameLocks noChangeAspect="1"/>
          </p:cNvGraphicFramePr>
          <p:nvPr/>
        </p:nvGraphicFramePr>
        <p:xfrm>
          <a:off x="6315075" y="3851275"/>
          <a:ext cx="249238" cy="666750"/>
        </p:xfrm>
        <a:graphic>
          <a:graphicData uri="http://schemas.openxmlformats.org/presentationml/2006/ole">
            <mc:AlternateContent xmlns:mc="http://schemas.openxmlformats.org/markup-compatibility/2006">
              <mc:Choice xmlns:v="urn:schemas-microsoft-com:vml" Requires="v">
                <p:oleObj spid="_x0000_s19460" name="Equation" r:id="rId8" imgW="152268" imgH="406048" progId="Equation.3">
                  <p:embed/>
                </p:oleObj>
              </mc:Choice>
              <mc:Fallback>
                <p:oleObj name="Equation" r:id="rId8" imgW="152268" imgH="406048"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5075" y="3851275"/>
                        <a:ext cx="249238"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4" name="Object 6"/>
          <p:cNvGraphicFramePr>
            <a:graphicFrameLocks noChangeAspect="1"/>
          </p:cNvGraphicFramePr>
          <p:nvPr/>
        </p:nvGraphicFramePr>
        <p:xfrm>
          <a:off x="4876800" y="4410075"/>
          <a:ext cx="228600" cy="609600"/>
        </p:xfrm>
        <a:graphic>
          <a:graphicData uri="http://schemas.openxmlformats.org/presentationml/2006/ole">
            <mc:AlternateContent xmlns:mc="http://schemas.openxmlformats.org/markup-compatibility/2006">
              <mc:Choice xmlns:v="urn:schemas-microsoft-com:vml" Requires="v">
                <p:oleObj spid="_x0000_s19461" name="Equation" r:id="rId10" imgW="152268" imgH="406048" progId="Equation.3">
                  <p:embed/>
                </p:oleObj>
              </mc:Choice>
              <mc:Fallback>
                <p:oleObj name="Equation" r:id="rId10" imgW="152268"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76800" y="4410075"/>
                        <a:ext cx="228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5" name="Object 7"/>
          <p:cNvGraphicFramePr>
            <a:graphicFrameLocks noChangeAspect="1"/>
          </p:cNvGraphicFramePr>
          <p:nvPr/>
        </p:nvGraphicFramePr>
        <p:xfrm>
          <a:off x="4662488" y="5172075"/>
          <a:ext cx="214312" cy="571500"/>
        </p:xfrm>
        <a:graphic>
          <a:graphicData uri="http://schemas.openxmlformats.org/presentationml/2006/ole">
            <mc:AlternateContent xmlns:mc="http://schemas.openxmlformats.org/markup-compatibility/2006">
              <mc:Choice xmlns:v="urn:schemas-microsoft-com:vml" Requires="v">
                <p:oleObj spid="_x0000_s19462" name="Equation" r:id="rId12" imgW="152268" imgH="406048" progId="Equation.3">
                  <p:embed/>
                </p:oleObj>
              </mc:Choice>
              <mc:Fallback>
                <p:oleObj name="Equation" r:id="rId12" imgW="152268" imgH="406048"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62488" y="5172075"/>
                        <a:ext cx="21431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6" name="Object 8"/>
          <p:cNvGraphicFramePr>
            <a:graphicFrameLocks noChangeAspect="1"/>
          </p:cNvGraphicFramePr>
          <p:nvPr/>
        </p:nvGraphicFramePr>
        <p:xfrm>
          <a:off x="4343400" y="5791200"/>
          <a:ext cx="228600" cy="609600"/>
        </p:xfrm>
        <a:graphic>
          <a:graphicData uri="http://schemas.openxmlformats.org/presentationml/2006/ole">
            <mc:AlternateContent xmlns:mc="http://schemas.openxmlformats.org/markup-compatibility/2006">
              <mc:Choice xmlns:v="urn:schemas-microsoft-com:vml" Requires="v">
                <p:oleObj spid="_x0000_s19463" name="Equation" r:id="rId14" imgW="152268" imgH="406048" progId="Equation.3">
                  <p:embed/>
                </p:oleObj>
              </mc:Choice>
              <mc:Fallback>
                <p:oleObj name="Equation" r:id="rId14" imgW="152268" imgH="406048"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43400" y="5791200"/>
                        <a:ext cx="228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7" name="Object 9"/>
          <p:cNvGraphicFramePr>
            <a:graphicFrameLocks noChangeAspect="1"/>
          </p:cNvGraphicFramePr>
          <p:nvPr/>
        </p:nvGraphicFramePr>
        <p:xfrm>
          <a:off x="5448300" y="5791200"/>
          <a:ext cx="228600" cy="609600"/>
        </p:xfrm>
        <a:graphic>
          <a:graphicData uri="http://schemas.openxmlformats.org/presentationml/2006/ole">
            <mc:AlternateContent xmlns:mc="http://schemas.openxmlformats.org/markup-compatibility/2006">
              <mc:Choice xmlns:v="urn:schemas-microsoft-com:vml" Requires="v">
                <p:oleObj spid="_x0000_s19464" name="Equation" r:id="rId16" imgW="152268" imgH="406048" progId="Equation.3">
                  <p:embed/>
                </p:oleObj>
              </mc:Choice>
              <mc:Fallback>
                <p:oleObj name="Equation" r:id="rId16" imgW="152268" imgH="406048"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48300" y="5791200"/>
                        <a:ext cx="228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84514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p:txBody>
          <a:bodyPr/>
          <a:lstStyle/>
          <a:p>
            <a:pPr>
              <a:defRPr/>
            </a:pPr>
            <a:r>
              <a:rPr lang="en-US" smtClean="0"/>
              <a:t>Multiple Representations</a:t>
            </a:r>
          </a:p>
        </p:txBody>
      </p:sp>
      <p:sp>
        <p:nvSpPr>
          <p:cNvPr id="398339" name="Rectangle 3"/>
          <p:cNvSpPr>
            <a:spLocks noGrp="1"/>
          </p:cNvSpPr>
          <p:nvPr>
            <p:ph type="body" idx="4294967295"/>
          </p:nvPr>
        </p:nvSpPr>
        <p:spPr/>
        <p:txBody>
          <a:bodyPr/>
          <a:lstStyle/>
          <a:p>
            <a:pPr>
              <a:defRPr/>
            </a:pPr>
            <a:endParaRPr lang="en-US" dirty="0" smtClean="0"/>
          </a:p>
          <a:p>
            <a:pPr>
              <a:defRPr/>
            </a:pPr>
            <a:endParaRPr lang="en-US" dirty="0" smtClean="0"/>
          </a:p>
        </p:txBody>
      </p:sp>
      <p:sp>
        <p:nvSpPr>
          <p:cNvPr id="81924" name="Text Box 15"/>
          <p:cNvSpPr txBox="1">
            <a:spLocks noChangeArrowheads="1"/>
          </p:cNvSpPr>
          <p:nvPr/>
        </p:nvSpPr>
        <p:spPr bwMode="auto">
          <a:xfrm>
            <a:off x="685800" y="1600200"/>
            <a:ext cx="79248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sz="2800"/>
              <a:t>Instructional programs from pre-k through grade 12 should enable all students to –</a:t>
            </a:r>
          </a:p>
          <a:p>
            <a:pPr eaLnBrk="1" hangingPunct="1">
              <a:spcBef>
                <a:spcPct val="50000"/>
              </a:spcBef>
              <a:buFontTx/>
              <a:buChar char="•"/>
            </a:pPr>
            <a:r>
              <a:rPr lang="en-US" sz="2800"/>
              <a:t>Create and use representations to organize, record and communicate mathematical ideas;</a:t>
            </a:r>
          </a:p>
          <a:p>
            <a:pPr eaLnBrk="1" hangingPunct="1">
              <a:spcBef>
                <a:spcPct val="50000"/>
              </a:spcBef>
              <a:buFontTx/>
              <a:buChar char="•"/>
            </a:pPr>
            <a:r>
              <a:rPr lang="en-US" sz="2800"/>
              <a:t>Select, apply, and translate among mathematical representations to solve problems;</a:t>
            </a:r>
          </a:p>
          <a:p>
            <a:pPr eaLnBrk="1" hangingPunct="1">
              <a:spcBef>
                <a:spcPct val="50000"/>
              </a:spcBef>
              <a:buFontTx/>
              <a:buChar char="•"/>
            </a:pPr>
            <a:r>
              <a:rPr lang="en-US" sz="2800"/>
              <a:t>Use representations to model and interpret physical, social, and mathematical phenomena.</a:t>
            </a:r>
          </a:p>
        </p:txBody>
      </p:sp>
      <p:sp>
        <p:nvSpPr>
          <p:cNvPr id="81925" name="Rectangle 16"/>
          <p:cNvSpPr>
            <a:spLocks noChangeArrowheads="1"/>
          </p:cNvSpPr>
          <p:nvPr/>
        </p:nvSpPr>
        <p:spPr bwMode="auto">
          <a:xfrm>
            <a:off x="1295400" y="6138863"/>
            <a:ext cx="6248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400"/>
              <a:t>from </a:t>
            </a:r>
            <a:r>
              <a:rPr lang="en-US" sz="1400" i="1"/>
              <a:t>Principles and Standards for School Mathematics</a:t>
            </a:r>
            <a:r>
              <a:rPr lang="en-US" sz="1400"/>
              <a:t> (NCTM, 2000), p. 67.</a:t>
            </a:r>
          </a:p>
        </p:txBody>
      </p:sp>
      <p:sp>
        <p:nvSpPr>
          <p:cNvPr id="6" name="Slide Number Placeholder 1"/>
          <p:cNvSpPr>
            <a:spLocks noGrp="1"/>
          </p:cNvSpPr>
          <p:nvPr>
            <p:ph type="sldNum" sz="quarter" idx="10"/>
          </p:nvPr>
        </p:nvSpPr>
        <p:spPr/>
        <p:txBody>
          <a:bodyPr/>
          <a:lstStyle/>
          <a:p>
            <a:pPr>
              <a:defRPr/>
            </a:pPr>
            <a:fld id="{3E7F93D2-8A42-41FB-A957-0A2EB7ED1E01}" type="slidenum">
              <a:rPr lang="en-US" smtClean="0"/>
              <a:pPr>
                <a:defRPr/>
              </a:pPr>
              <a:t>32</a:t>
            </a:fld>
            <a:endParaRPr lang="en-US" dirty="0"/>
          </a:p>
        </p:txBody>
      </p:sp>
    </p:spTree>
    <p:extLst>
      <p:ext uri="{BB962C8B-B14F-4D97-AF65-F5344CB8AC3E}">
        <p14:creationId xmlns:p14="http://schemas.microsoft.com/office/powerpoint/2010/main" val="32737025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p:txBody>
          <a:bodyPr>
            <a:normAutofit fontScale="90000"/>
          </a:bodyPr>
          <a:lstStyle/>
          <a:p>
            <a:pPr>
              <a:defRPr/>
            </a:pPr>
            <a:r>
              <a:rPr lang="en-US" dirty="0" smtClean="0"/>
              <a:t>Using multiple representations to express understanding </a:t>
            </a:r>
          </a:p>
        </p:txBody>
      </p:sp>
      <p:sp>
        <p:nvSpPr>
          <p:cNvPr id="398339" name="Rectangle 3"/>
          <p:cNvSpPr>
            <a:spLocks noGrp="1"/>
          </p:cNvSpPr>
          <p:nvPr>
            <p:ph type="body" idx="4294967295"/>
          </p:nvPr>
        </p:nvSpPr>
        <p:spPr/>
        <p:txBody>
          <a:bodyPr/>
          <a:lstStyle/>
          <a:p>
            <a:pPr>
              <a:defRPr/>
            </a:pPr>
            <a:endParaRPr lang="en-US" dirty="0" smtClean="0"/>
          </a:p>
          <a:p>
            <a:pPr>
              <a:defRPr/>
            </a:pPr>
            <a:endParaRPr lang="en-US" dirty="0" smtClean="0"/>
          </a:p>
        </p:txBody>
      </p:sp>
      <p:graphicFrame>
        <p:nvGraphicFramePr>
          <p:cNvPr id="5" name="Table 4"/>
          <p:cNvGraphicFramePr>
            <a:graphicFrameLocks noGrp="1"/>
          </p:cNvGraphicFramePr>
          <p:nvPr/>
        </p:nvGraphicFramePr>
        <p:xfrm>
          <a:off x="457200" y="2133600"/>
          <a:ext cx="7696200" cy="3962400"/>
        </p:xfrm>
        <a:graphic>
          <a:graphicData uri="http://schemas.openxmlformats.org/drawingml/2006/table">
            <a:tbl>
              <a:tblPr/>
              <a:tblGrid>
                <a:gridCol w="3848100"/>
                <a:gridCol w="3848100"/>
              </a:tblGrid>
              <a:tr h="198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ea typeface="MS Pゴシック"/>
                          <a:cs typeface="MS Pゴシック"/>
                        </a:rPr>
                        <a:t>Given problem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ea typeface="MS Pゴシック"/>
                          <a:cs typeface="MS Pゴシック"/>
                        </a:rPr>
                        <a:t>Check your solution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Contextual situation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98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ea typeface="MS Pゴシック"/>
                          <a:cs typeface="MS Pゴシック"/>
                        </a:rPr>
                        <a:t>Solve numerically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ea typeface="MS Pゴシック"/>
                          <a:cs typeface="MS Pゴシック"/>
                        </a:rPr>
                        <a:t>Solve graphically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1"/>
          <p:cNvSpPr>
            <a:spLocks noGrp="1"/>
          </p:cNvSpPr>
          <p:nvPr>
            <p:ph type="sldNum" sz="quarter" idx="10"/>
          </p:nvPr>
        </p:nvSpPr>
        <p:spPr/>
        <p:txBody>
          <a:bodyPr/>
          <a:lstStyle/>
          <a:p>
            <a:pPr>
              <a:defRPr/>
            </a:pPr>
            <a:fld id="{167E8D08-1821-4C37-B2E2-ADB653070D91}" type="slidenum">
              <a:rPr lang="en-US" smtClean="0"/>
              <a:pPr>
                <a:defRPr/>
              </a:pPr>
              <a:t>33</a:t>
            </a:fld>
            <a:endParaRPr lang="en-US" dirty="0"/>
          </a:p>
        </p:txBody>
      </p:sp>
    </p:spTree>
    <p:extLst>
      <p:ext uri="{BB962C8B-B14F-4D97-AF65-F5344CB8AC3E}">
        <p14:creationId xmlns:p14="http://schemas.microsoft.com/office/powerpoint/2010/main" val="1099635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7086600" y="6477000"/>
            <a:ext cx="457200" cy="457200"/>
          </a:xfrm>
          <a:prstGeom prst="rect">
            <a:avLst/>
          </a:prstGeom>
          <a:noFill/>
          <a:ln>
            <a:miter lim="800000"/>
            <a:headEnd/>
            <a:tailEnd/>
          </a:ln>
        </p:spPr>
        <p:txBody>
          <a:bodyPr/>
          <a:lstStyle/>
          <a:p>
            <a:pPr algn="ctr" eaLnBrk="0" hangingPunct="0">
              <a:defRPr/>
            </a:pPr>
            <a:fld id="{7DC3B867-32A7-4CCA-A066-573A086D43EA}" type="slidenum">
              <a:rPr lang="en-US" sz="1400" b="1">
                <a:latin typeface="Arial" charset="0"/>
                <a:ea typeface="+mn-ea"/>
              </a:rPr>
              <a:pPr algn="ctr" eaLnBrk="0" hangingPunct="0">
                <a:defRPr/>
              </a:pPr>
              <a:t>34</a:t>
            </a:fld>
            <a:endParaRPr lang="en-US" sz="1400" b="1" dirty="0">
              <a:latin typeface="Arial" charset="0"/>
              <a:ea typeface="+mn-ea"/>
            </a:endParaRPr>
          </a:p>
        </p:txBody>
      </p:sp>
      <p:pic>
        <p:nvPicPr>
          <p:cNvPr id="839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512445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276850" y="152400"/>
            <a:ext cx="3638550" cy="3416300"/>
          </a:xfrm>
          <a:prstGeom prst="rect">
            <a:avLst/>
          </a:prstGeom>
        </p:spPr>
        <p:txBody>
          <a:bodyPr>
            <a:spAutoFit/>
          </a:bodyPr>
          <a:lstStyle/>
          <a:p>
            <a:pPr algn="ctr">
              <a:defRPr/>
            </a:pPr>
            <a:r>
              <a:rPr lang="en-US" sz="3600" b="1" dirty="0">
                <a:solidFill>
                  <a:schemeClr val="accent2">
                    <a:lumMod val="75000"/>
                  </a:schemeClr>
                </a:solidFill>
              </a:rPr>
              <a:t>Using multiple </a:t>
            </a:r>
          </a:p>
          <a:p>
            <a:pPr algn="ctr">
              <a:defRPr/>
            </a:pPr>
            <a:r>
              <a:rPr lang="en-US" sz="3600" b="1" dirty="0">
                <a:solidFill>
                  <a:schemeClr val="accent2">
                    <a:lumMod val="75000"/>
                  </a:schemeClr>
                </a:solidFill>
              </a:rPr>
              <a:t>representations </a:t>
            </a:r>
          </a:p>
          <a:p>
            <a:pPr algn="ctr">
              <a:defRPr/>
            </a:pPr>
            <a:r>
              <a:rPr lang="en-US" sz="3600" b="1" dirty="0">
                <a:solidFill>
                  <a:schemeClr val="accent2">
                    <a:lumMod val="75000"/>
                  </a:schemeClr>
                </a:solidFill>
              </a:rPr>
              <a:t>to express </a:t>
            </a:r>
          </a:p>
          <a:p>
            <a:pPr algn="ctr">
              <a:defRPr/>
            </a:pPr>
            <a:r>
              <a:rPr lang="en-US" sz="3600" b="1" dirty="0">
                <a:solidFill>
                  <a:schemeClr val="accent2">
                    <a:lumMod val="75000"/>
                  </a:schemeClr>
                </a:solidFill>
              </a:rPr>
              <a:t>understanding of division of </a:t>
            </a:r>
          </a:p>
          <a:p>
            <a:pPr algn="ctr">
              <a:defRPr/>
            </a:pPr>
            <a:r>
              <a:rPr lang="en-US" sz="3600" b="1" dirty="0">
                <a:solidFill>
                  <a:schemeClr val="accent2">
                    <a:lumMod val="75000"/>
                  </a:schemeClr>
                </a:solidFill>
              </a:rPr>
              <a:t>fractions</a:t>
            </a:r>
            <a:r>
              <a:rPr lang="en-US" dirty="0"/>
              <a:t> </a:t>
            </a:r>
          </a:p>
        </p:txBody>
      </p:sp>
    </p:spTree>
    <p:extLst>
      <p:ext uri="{BB962C8B-B14F-4D97-AF65-F5344CB8AC3E}">
        <p14:creationId xmlns:p14="http://schemas.microsoft.com/office/powerpoint/2010/main" val="2085011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Thinking About Multiplication</a:t>
            </a:r>
            <a:endParaRPr lang="en-US" dirty="0"/>
          </a:p>
        </p:txBody>
      </p:sp>
      <p:sp>
        <p:nvSpPr>
          <p:cNvPr id="2" name="Slide Number Placeholder 1"/>
          <p:cNvSpPr>
            <a:spLocks noGrp="1"/>
          </p:cNvSpPr>
          <p:nvPr>
            <p:ph type="sldNum" sz="quarter" idx="10"/>
          </p:nvPr>
        </p:nvSpPr>
        <p:spPr/>
        <p:txBody>
          <a:bodyPr/>
          <a:lstStyle/>
          <a:p>
            <a:pPr>
              <a:defRPr/>
            </a:pPr>
            <a:fld id="{F3E85445-E621-49ED-8B59-70EC2B2E2905}" type="slidenum">
              <a:rPr lang="en-US" smtClean="0"/>
              <a:pPr>
                <a:defRPr/>
              </a:pPr>
              <a:t>4</a:t>
            </a:fld>
            <a:endParaRPr lang="en-US" dirty="0"/>
          </a:p>
        </p:txBody>
      </p:sp>
      <p:graphicFrame>
        <p:nvGraphicFramePr>
          <p:cNvPr id="1100" name="Group 76"/>
          <p:cNvGraphicFramePr>
            <a:graphicFrameLocks noGrp="1"/>
          </p:cNvGraphicFramePr>
          <p:nvPr/>
        </p:nvGraphicFramePr>
        <p:xfrm>
          <a:off x="228600" y="1573213"/>
          <a:ext cx="8839200" cy="4275156"/>
        </p:xfrm>
        <a:graphic>
          <a:graphicData uri="http://schemas.openxmlformats.org/drawingml/2006/table">
            <a:tbl>
              <a:tblPr/>
              <a:tblGrid>
                <a:gridCol w="1676400"/>
                <a:gridCol w="1828800"/>
                <a:gridCol w="2286000"/>
                <a:gridCol w="3048000"/>
              </a:tblGrid>
              <a:tr h="7126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The expression…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We read it…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means…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MS Pゴシック"/>
                          <a:cs typeface="MS Pゴシック"/>
                        </a:rPr>
                        <a:t>It looks like…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9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2 times 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two groups of three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977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2 times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two groups of one-third</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     times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MS Pゴシック"/>
                          <a:cs typeface="MS Pゴシック"/>
                        </a:rPr>
                        <a:t>one-half group of one-third</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ゴシック"/>
                        <a:cs typeface="MS Pゴシック"/>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1231" name="Group 13"/>
          <p:cNvGrpSpPr>
            <a:grpSpLocks/>
          </p:cNvGrpSpPr>
          <p:nvPr/>
        </p:nvGrpSpPr>
        <p:grpSpPr bwMode="auto">
          <a:xfrm>
            <a:off x="6380163" y="3048000"/>
            <a:ext cx="685800" cy="457200"/>
            <a:chOff x="6400800" y="1905000"/>
            <a:chExt cx="1219200" cy="914400"/>
          </a:xfrm>
        </p:grpSpPr>
        <p:sp>
          <p:nvSpPr>
            <p:cNvPr id="51275" name="Oval 7"/>
            <p:cNvSpPr>
              <a:spLocks noChangeArrowheads="1"/>
            </p:cNvSpPr>
            <p:nvPr/>
          </p:nvSpPr>
          <p:spPr bwMode="auto">
            <a:xfrm>
              <a:off x="64008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51276" name="Oval 8"/>
            <p:cNvSpPr>
              <a:spLocks noChangeArrowheads="1"/>
            </p:cNvSpPr>
            <p:nvPr/>
          </p:nvSpPr>
          <p:spPr bwMode="auto">
            <a:xfrm>
              <a:off x="6705600" y="23622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51277" name="Oval 9"/>
            <p:cNvSpPr>
              <a:spLocks noChangeArrowheads="1"/>
            </p:cNvSpPr>
            <p:nvPr/>
          </p:nvSpPr>
          <p:spPr bwMode="auto">
            <a:xfrm>
              <a:off x="70866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grpSp>
      <p:grpSp>
        <p:nvGrpSpPr>
          <p:cNvPr id="51232" name="Group 13"/>
          <p:cNvGrpSpPr>
            <a:grpSpLocks/>
          </p:cNvGrpSpPr>
          <p:nvPr/>
        </p:nvGrpSpPr>
        <p:grpSpPr bwMode="auto">
          <a:xfrm>
            <a:off x="7429500" y="2590800"/>
            <a:ext cx="685800" cy="457200"/>
            <a:chOff x="6400800" y="1905000"/>
            <a:chExt cx="1219200" cy="914400"/>
          </a:xfrm>
        </p:grpSpPr>
        <p:sp>
          <p:nvSpPr>
            <p:cNvPr id="51272" name="Oval 11"/>
            <p:cNvSpPr>
              <a:spLocks noChangeArrowheads="1"/>
            </p:cNvSpPr>
            <p:nvPr/>
          </p:nvSpPr>
          <p:spPr bwMode="auto">
            <a:xfrm>
              <a:off x="64008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51273" name="Oval 12"/>
            <p:cNvSpPr>
              <a:spLocks noChangeArrowheads="1"/>
            </p:cNvSpPr>
            <p:nvPr/>
          </p:nvSpPr>
          <p:spPr bwMode="auto">
            <a:xfrm>
              <a:off x="6705600" y="23622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51274" name="Oval 13"/>
            <p:cNvSpPr>
              <a:spLocks noChangeArrowheads="1"/>
            </p:cNvSpPr>
            <p:nvPr/>
          </p:nvSpPr>
          <p:spPr bwMode="auto">
            <a:xfrm>
              <a:off x="7086600" y="1905000"/>
              <a:ext cx="533400" cy="457200"/>
            </a:xfrm>
            <a:prstGeom prst="ellipse">
              <a:avLst/>
            </a:prstGeom>
            <a:solidFill>
              <a:schemeClr val="accent1"/>
            </a:solidFill>
            <a:ln w="9525" algn="ctr">
              <a:solidFill>
                <a:schemeClr val="tx1"/>
              </a:solidFill>
              <a:round/>
              <a:headEnd/>
              <a:tailEnd/>
            </a:ln>
          </p:spPr>
          <p:txBody>
            <a:bodyPr/>
            <a:lstStyle/>
            <a:p>
              <a:pPr eaLnBrk="0" hangingPunct="0"/>
              <a:endParaRPr lang="en-US"/>
            </a:p>
          </p:txBody>
        </p:sp>
      </p:grpSp>
      <p:sp>
        <p:nvSpPr>
          <p:cNvPr id="51233" name="Oval 18"/>
          <p:cNvSpPr>
            <a:spLocks noChangeArrowheads="1"/>
          </p:cNvSpPr>
          <p:nvPr/>
        </p:nvSpPr>
        <p:spPr bwMode="auto">
          <a:xfrm>
            <a:off x="6251575" y="2819400"/>
            <a:ext cx="985838" cy="8001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51234" name="Oval 18"/>
          <p:cNvSpPr>
            <a:spLocks noChangeArrowheads="1"/>
          </p:cNvSpPr>
          <p:nvPr/>
        </p:nvSpPr>
        <p:spPr bwMode="auto">
          <a:xfrm>
            <a:off x="7323138" y="2419350"/>
            <a:ext cx="984250" cy="8001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graphicFrame>
        <p:nvGraphicFramePr>
          <p:cNvPr id="18" name="Table 17"/>
          <p:cNvGraphicFramePr>
            <a:graphicFrameLocks noGrp="1"/>
          </p:cNvGraphicFramePr>
          <p:nvPr/>
        </p:nvGraphicFramePr>
        <p:xfrm>
          <a:off x="6484938" y="3962400"/>
          <a:ext cx="1676400" cy="365482"/>
        </p:xfrm>
        <a:graphic>
          <a:graphicData uri="http://schemas.openxmlformats.org/drawingml/2006/table">
            <a:tbl>
              <a:tblPr firstRow="1" bandRow="1">
                <a:tableStyleId>{5C22544A-7EE6-4342-B048-85BDC9FD1C3A}</a:tableStyleId>
              </a:tblPr>
              <a:tblGrid>
                <a:gridCol w="558800"/>
                <a:gridCol w="558800"/>
                <a:gridCol w="558800"/>
              </a:tblGrid>
              <a:tr h="365125">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9" name="Table 18"/>
          <p:cNvGraphicFramePr>
            <a:graphicFrameLocks noGrp="1"/>
          </p:cNvGraphicFramePr>
          <p:nvPr/>
        </p:nvGraphicFramePr>
        <p:xfrm>
          <a:off x="6484938" y="4525963"/>
          <a:ext cx="1676400" cy="365482"/>
        </p:xfrm>
        <a:graphic>
          <a:graphicData uri="http://schemas.openxmlformats.org/drawingml/2006/table">
            <a:tbl>
              <a:tblPr firstRow="1" bandRow="1">
                <a:tableStyleId>{5C22544A-7EE6-4342-B048-85BDC9FD1C3A}</a:tableStyleId>
              </a:tblPr>
              <a:tblGrid>
                <a:gridCol w="558800"/>
                <a:gridCol w="558800"/>
                <a:gridCol w="558800"/>
              </a:tblGrid>
              <a:tr h="365125">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45581" marB="4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51255" name="Group 29"/>
          <p:cNvGrpSpPr>
            <a:grpSpLocks/>
          </p:cNvGrpSpPr>
          <p:nvPr/>
        </p:nvGrpSpPr>
        <p:grpSpPr bwMode="auto">
          <a:xfrm>
            <a:off x="6099175" y="5232400"/>
            <a:ext cx="2660650" cy="277813"/>
            <a:chOff x="2632869" y="5105400"/>
            <a:chExt cx="4030662" cy="277813"/>
          </a:xfrm>
        </p:grpSpPr>
        <p:grpSp>
          <p:nvGrpSpPr>
            <p:cNvPr id="51265" name="Group 10"/>
            <p:cNvGrpSpPr>
              <a:grpSpLocks/>
            </p:cNvGrpSpPr>
            <p:nvPr/>
          </p:nvGrpSpPr>
          <p:grpSpPr bwMode="auto">
            <a:xfrm>
              <a:off x="2632870" y="5105400"/>
              <a:ext cx="4030663" cy="277813"/>
              <a:chOff x="1510" y="3089"/>
              <a:chExt cx="2539" cy="370"/>
            </a:xfrm>
          </p:grpSpPr>
          <p:grpSp>
            <p:nvGrpSpPr>
              <p:cNvPr id="51267" name="Group 22"/>
              <p:cNvGrpSpPr>
                <a:grpSpLocks/>
              </p:cNvGrpSpPr>
              <p:nvPr/>
            </p:nvGrpSpPr>
            <p:grpSpPr bwMode="auto">
              <a:xfrm>
                <a:off x="1527" y="3089"/>
                <a:ext cx="2522" cy="370"/>
                <a:chOff x="1527" y="3089"/>
                <a:chExt cx="2522" cy="370"/>
              </a:xfrm>
            </p:grpSpPr>
            <p:sp>
              <p:nvSpPr>
                <p:cNvPr id="51269" name="Rectangle 5"/>
                <p:cNvSpPr>
                  <a:spLocks noChangeArrowheads="1"/>
                </p:cNvSpPr>
                <p:nvPr/>
              </p:nvSpPr>
              <p:spPr bwMode="auto">
                <a:xfrm>
                  <a:off x="1527" y="3089"/>
                  <a:ext cx="829" cy="367"/>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51270" name="Rectangle 6"/>
                <p:cNvSpPr>
                  <a:spLocks noChangeArrowheads="1"/>
                </p:cNvSpPr>
                <p:nvPr/>
              </p:nvSpPr>
              <p:spPr bwMode="auto">
                <a:xfrm>
                  <a:off x="2372" y="3090"/>
                  <a:ext cx="829" cy="36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71" name="Rectangle 7"/>
                <p:cNvSpPr>
                  <a:spLocks noChangeArrowheads="1"/>
                </p:cNvSpPr>
                <p:nvPr/>
              </p:nvSpPr>
              <p:spPr bwMode="auto">
                <a:xfrm>
                  <a:off x="3220" y="3092"/>
                  <a:ext cx="829" cy="36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51268" name="Line 8"/>
              <p:cNvSpPr>
                <a:spLocks noChangeShapeType="1"/>
              </p:cNvSpPr>
              <p:nvPr/>
            </p:nvSpPr>
            <p:spPr bwMode="auto">
              <a:xfrm flipV="1">
                <a:off x="1510" y="3255"/>
                <a:ext cx="862" cy="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66" name="Rectangle 28"/>
            <p:cNvSpPr>
              <a:spLocks noChangeArrowheads="1"/>
            </p:cNvSpPr>
            <p:nvPr/>
          </p:nvSpPr>
          <p:spPr bwMode="auto">
            <a:xfrm>
              <a:off x="2659856" y="5236798"/>
              <a:ext cx="1316038" cy="144162"/>
            </a:xfrm>
            <a:prstGeom prst="rect">
              <a:avLst/>
            </a:prstGeom>
            <a:solidFill>
              <a:srgbClr val="FFFFFF"/>
            </a:solidFill>
            <a:ln w="9525" algn="ctr">
              <a:solidFill>
                <a:schemeClr val="tx1"/>
              </a:solidFill>
              <a:round/>
              <a:headEnd/>
              <a:tailEnd/>
            </a:ln>
          </p:spPr>
          <p:txBody>
            <a:bodyPr/>
            <a:lstStyle/>
            <a:p>
              <a:pPr eaLnBrk="0" hangingPunct="0"/>
              <a:endParaRPr lang="en-US"/>
            </a:p>
          </p:txBody>
        </p:sp>
      </p:grpSp>
      <p:graphicFrame>
        <p:nvGraphicFramePr>
          <p:cNvPr id="51256" name="Object 72"/>
          <p:cNvGraphicFramePr>
            <a:graphicFrameLocks noChangeAspect="1"/>
          </p:cNvGraphicFramePr>
          <p:nvPr/>
        </p:nvGraphicFramePr>
        <p:xfrm>
          <a:off x="277813" y="3943350"/>
          <a:ext cx="671512" cy="766763"/>
        </p:xfrm>
        <a:graphic>
          <a:graphicData uri="http://schemas.openxmlformats.org/presentationml/2006/ole">
            <mc:AlternateContent xmlns:mc="http://schemas.openxmlformats.org/markup-compatibility/2006">
              <mc:Choice xmlns:v="urn:schemas-microsoft-com:vml" Requires="v">
                <p:oleObj spid="_x0000_s2050" name="Equation" r:id="rId4" imgW="355292" imgH="406048" progId="Equation.3">
                  <p:embed/>
                </p:oleObj>
              </mc:Choice>
              <mc:Fallback>
                <p:oleObj name="Equation" r:id="rId4" imgW="355292" imgH="40604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3" y="3943350"/>
                        <a:ext cx="671512"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7" name="Object 74"/>
          <p:cNvGraphicFramePr>
            <a:graphicFrameLocks noChangeAspect="1"/>
          </p:cNvGraphicFramePr>
          <p:nvPr/>
        </p:nvGraphicFramePr>
        <p:xfrm>
          <a:off x="304800" y="5103813"/>
          <a:ext cx="644525" cy="687387"/>
        </p:xfrm>
        <a:graphic>
          <a:graphicData uri="http://schemas.openxmlformats.org/presentationml/2006/ole">
            <mc:AlternateContent xmlns:mc="http://schemas.openxmlformats.org/markup-compatibility/2006">
              <mc:Choice xmlns:v="urn:schemas-microsoft-com:vml" Requires="v">
                <p:oleObj spid="_x0000_s2051" name="Equation" r:id="rId6" imgW="380835" imgH="406224" progId="Equation.3">
                  <p:embed/>
                </p:oleObj>
              </mc:Choice>
              <mc:Fallback>
                <p:oleObj name="Equation" r:id="rId6" imgW="380835" imgH="40622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5103813"/>
                        <a:ext cx="644525"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8" name="Object 75"/>
          <p:cNvGraphicFramePr>
            <a:graphicFrameLocks noChangeAspect="1"/>
          </p:cNvGraphicFramePr>
          <p:nvPr/>
        </p:nvGraphicFramePr>
        <p:xfrm>
          <a:off x="277813" y="2730500"/>
          <a:ext cx="671512" cy="360363"/>
        </p:xfrm>
        <a:graphic>
          <a:graphicData uri="http://schemas.openxmlformats.org/presentationml/2006/ole">
            <mc:AlternateContent xmlns:mc="http://schemas.openxmlformats.org/markup-compatibility/2006">
              <mc:Choice xmlns:v="urn:schemas-microsoft-com:vml" Requires="v">
                <p:oleObj spid="_x0000_s2052" name="Equation" r:id="rId8" imgW="329914" imgH="177646" progId="Equation.3">
                  <p:embed/>
                </p:oleObj>
              </mc:Choice>
              <mc:Fallback>
                <p:oleObj name="Equation" r:id="rId8" imgW="329914" imgH="177646"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813" y="2730500"/>
                        <a:ext cx="671512"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9" name="Object 76"/>
          <p:cNvGraphicFramePr>
            <a:graphicFrameLocks noChangeAspect="1"/>
          </p:cNvGraphicFramePr>
          <p:nvPr/>
        </p:nvGraphicFramePr>
        <p:xfrm>
          <a:off x="3057525" y="3886200"/>
          <a:ext cx="287338" cy="766763"/>
        </p:xfrm>
        <a:graphic>
          <a:graphicData uri="http://schemas.openxmlformats.org/presentationml/2006/ole">
            <mc:AlternateContent xmlns:mc="http://schemas.openxmlformats.org/markup-compatibility/2006">
              <mc:Choice xmlns:v="urn:schemas-microsoft-com:vml" Requires="v">
                <p:oleObj spid="_x0000_s2053" name="Equation" r:id="rId10" imgW="152268" imgH="406048" progId="Equation.3">
                  <p:embed/>
                </p:oleObj>
              </mc:Choice>
              <mc:Fallback>
                <p:oleObj name="Equation" r:id="rId10" imgW="152268"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57525" y="3886200"/>
                        <a:ext cx="287338"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60" name="Object 77"/>
          <p:cNvGraphicFramePr>
            <a:graphicFrameLocks noChangeAspect="1"/>
          </p:cNvGraphicFramePr>
          <p:nvPr/>
        </p:nvGraphicFramePr>
        <p:xfrm>
          <a:off x="3200400" y="5029200"/>
          <a:ext cx="287338" cy="766763"/>
        </p:xfrm>
        <a:graphic>
          <a:graphicData uri="http://schemas.openxmlformats.org/presentationml/2006/ole">
            <mc:AlternateContent xmlns:mc="http://schemas.openxmlformats.org/markup-compatibility/2006">
              <mc:Choice xmlns:v="urn:schemas-microsoft-com:vml" Requires="v">
                <p:oleObj spid="_x0000_s2054" name="Equation" r:id="rId12" imgW="152268" imgH="406048" progId="Equation.3">
                  <p:embed/>
                </p:oleObj>
              </mc:Choice>
              <mc:Fallback>
                <p:oleObj name="Equation" r:id="rId12" imgW="152268" imgH="406048"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5029200"/>
                        <a:ext cx="287338"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61" name="Object 78"/>
          <p:cNvGraphicFramePr>
            <a:graphicFrameLocks noChangeAspect="1"/>
          </p:cNvGraphicFramePr>
          <p:nvPr/>
        </p:nvGraphicFramePr>
        <p:xfrm>
          <a:off x="2057400" y="5029200"/>
          <a:ext cx="287338" cy="766763"/>
        </p:xfrm>
        <a:graphic>
          <a:graphicData uri="http://schemas.openxmlformats.org/presentationml/2006/ole">
            <mc:AlternateContent xmlns:mc="http://schemas.openxmlformats.org/markup-compatibility/2006">
              <mc:Choice xmlns:v="urn:schemas-microsoft-com:vml" Requires="v">
                <p:oleObj spid="_x0000_s2055" name="Equation" r:id="rId13" imgW="152268" imgH="406048" progId="Equation.3">
                  <p:embed/>
                </p:oleObj>
              </mc:Choice>
              <mc:Fallback>
                <p:oleObj name="Equation" r:id="rId13" imgW="152268" imgH="40604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7400" y="5029200"/>
                        <a:ext cx="287338"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1" name="Rectangle 77"/>
          <p:cNvSpPr>
            <a:spLocks noChangeArrowheads="1"/>
          </p:cNvSpPr>
          <p:nvPr/>
        </p:nvSpPr>
        <p:spPr bwMode="auto">
          <a:xfrm>
            <a:off x="1905000" y="5026025"/>
            <a:ext cx="7162800" cy="820738"/>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102" name="Rectangle 78"/>
          <p:cNvSpPr>
            <a:spLocks noChangeArrowheads="1"/>
          </p:cNvSpPr>
          <p:nvPr/>
        </p:nvSpPr>
        <p:spPr bwMode="auto">
          <a:xfrm>
            <a:off x="1905000" y="3656013"/>
            <a:ext cx="7162800" cy="1370012"/>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103" name="Rectangle 79"/>
          <p:cNvSpPr>
            <a:spLocks noChangeArrowheads="1"/>
          </p:cNvSpPr>
          <p:nvPr/>
        </p:nvSpPr>
        <p:spPr bwMode="auto">
          <a:xfrm>
            <a:off x="1905000" y="2286000"/>
            <a:ext cx="7162800" cy="1370013"/>
          </a:xfrm>
          <a:prstGeom prst="rect">
            <a:avLst/>
          </a:prstGeom>
          <a:solidFill>
            <a:srgbClr val="FF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683651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1103"/>
                                        </p:tgtEl>
                                      </p:cBhvr>
                                    </p:animEffect>
                                    <p:set>
                                      <p:cBhvr>
                                        <p:cTn id="7" dur="1" fill="hold">
                                          <p:stCondLst>
                                            <p:cond delay="499"/>
                                          </p:stCondLst>
                                        </p:cTn>
                                        <p:tgtEl>
                                          <p:spTgt spid="1103"/>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1102"/>
                                        </p:tgtEl>
                                      </p:cBhvr>
                                    </p:animEffect>
                                    <p:set>
                                      <p:cBhvr>
                                        <p:cTn id="12" dur="1" fill="hold">
                                          <p:stCondLst>
                                            <p:cond delay="499"/>
                                          </p:stCondLst>
                                        </p:cTn>
                                        <p:tgtEl>
                                          <p:spTgt spid="110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1101"/>
                                        </p:tgtEl>
                                      </p:cBhvr>
                                    </p:animEffect>
                                    <p:set>
                                      <p:cBhvr>
                                        <p:cTn id="17" dur="1" fill="hold">
                                          <p:stCondLst>
                                            <p:cond delay="499"/>
                                          </p:stCondLst>
                                        </p:cTn>
                                        <p:tgtEl>
                                          <p:spTgt spid="11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1" grpId="0" animBg="1"/>
      <p:bldP spid="1102" grpId="0" animBg="1"/>
      <p:bldP spid="110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p:cNvSpPr>
          <p:nvPr>
            <p:ph type="title" idx="4294967295"/>
          </p:nvPr>
        </p:nvSpPr>
        <p:spPr>
          <a:xfrm>
            <a:off x="685800" y="1752600"/>
            <a:ext cx="7772400" cy="1143000"/>
          </a:xfrm>
        </p:spPr>
        <p:txBody>
          <a:bodyPr>
            <a:normAutofit fontScale="90000"/>
          </a:bodyPr>
          <a:lstStyle/>
          <a:p>
            <a:pPr>
              <a:defRPr/>
            </a:pPr>
            <a:r>
              <a:rPr lang="en-US" smtClean="0"/>
              <a:t>Making sense of multiplication of fractions using paper folding and area models</a:t>
            </a:r>
          </a:p>
        </p:txBody>
      </p:sp>
      <p:sp>
        <p:nvSpPr>
          <p:cNvPr id="398339" name="Rectangle 3"/>
          <p:cNvSpPr>
            <a:spLocks noGrp="1"/>
          </p:cNvSpPr>
          <p:nvPr>
            <p:ph type="body" idx="4294967295"/>
          </p:nvPr>
        </p:nvSpPr>
        <p:spPr>
          <a:xfrm>
            <a:off x="838200" y="3733800"/>
            <a:ext cx="7543800" cy="2514600"/>
          </a:xfrm>
        </p:spPr>
        <p:txBody>
          <a:bodyPr/>
          <a:lstStyle/>
          <a:p>
            <a:pPr>
              <a:defRPr/>
            </a:pPr>
            <a:r>
              <a:rPr lang="en-US" smtClean="0"/>
              <a:t>Enhanced Scope and Sequence, 2004, pages 22 - 24</a:t>
            </a:r>
          </a:p>
        </p:txBody>
      </p:sp>
      <p:sp>
        <p:nvSpPr>
          <p:cNvPr id="4" name="Slide Number Placeholder 1"/>
          <p:cNvSpPr>
            <a:spLocks noGrp="1"/>
          </p:cNvSpPr>
          <p:nvPr>
            <p:ph type="sldNum" sz="quarter" idx="10"/>
          </p:nvPr>
        </p:nvSpPr>
        <p:spPr/>
        <p:txBody>
          <a:bodyPr/>
          <a:lstStyle/>
          <a:p>
            <a:pPr>
              <a:defRPr/>
            </a:pPr>
            <a:fld id="{7A1EB54C-A0F7-4B4A-B756-10D78F7C8C1B}" type="slidenum">
              <a:rPr lang="en-US" smtClean="0"/>
              <a:pPr>
                <a:defRPr/>
              </a:pPr>
              <a:t>5</a:t>
            </a:fld>
            <a:endParaRPr lang="en-US" dirty="0"/>
          </a:p>
        </p:txBody>
      </p:sp>
    </p:spTree>
    <p:extLst>
      <p:ext uri="{BB962C8B-B14F-4D97-AF65-F5344CB8AC3E}">
        <p14:creationId xmlns:p14="http://schemas.microsoft.com/office/powerpoint/2010/main" val="1114418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effectLst/>
              </a:rPr>
              <a:t>The Importance of Context</a:t>
            </a:r>
          </a:p>
        </p:txBody>
      </p:sp>
      <p:sp>
        <p:nvSpPr>
          <p:cNvPr id="55299" name="Rectangle 3"/>
          <p:cNvSpPr>
            <a:spLocks noGrp="1" noChangeArrowheads="1"/>
          </p:cNvSpPr>
          <p:nvPr>
            <p:ph type="body" idx="1"/>
          </p:nvPr>
        </p:nvSpPr>
        <p:spPr>
          <a:xfrm>
            <a:off x="838200" y="1905000"/>
            <a:ext cx="8077200" cy="3810000"/>
          </a:xfrm>
        </p:spPr>
        <p:txBody>
          <a:bodyPr/>
          <a:lstStyle/>
          <a:p>
            <a:pPr>
              <a:buFontTx/>
              <a:buChar char="•"/>
            </a:pPr>
            <a:r>
              <a:rPr lang="en-US" smtClean="0">
                <a:effectLst/>
              </a:rPr>
              <a:t>Builds meaning for operations</a:t>
            </a:r>
          </a:p>
          <a:p>
            <a:pPr>
              <a:buFontTx/>
              <a:buChar char="•"/>
            </a:pPr>
            <a:r>
              <a:rPr lang="en-US" smtClean="0">
                <a:effectLst/>
              </a:rPr>
              <a:t>Develops understanding of and helps illustrate the relationships among operations</a:t>
            </a:r>
          </a:p>
          <a:p>
            <a:pPr>
              <a:buFontTx/>
              <a:buChar char="•"/>
            </a:pPr>
            <a:r>
              <a:rPr lang="en-US" smtClean="0">
                <a:effectLst/>
              </a:rPr>
              <a:t>Allows for a variety of approaches to solving a problem</a:t>
            </a:r>
          </a:p>
          <a:p>
            <a:pPr>
              <a:buFontTx/>
              <a:buChar char="•"/>
            </a:pPr>
            <a:endParaRPr lang="en-US" smtClean="0">
              <a:effectLst/>
            </a:endParaRPr>
          </a:p>
        </p:txBody>
      </p:sp>
      <p:sp>
        <p:nvSpPr>
          <p:cNvPr id="4" name="Slide Number Placeholder 1"/>
          <p:cNvSpPr>
            <a:spLocks noGrp="1"/>
          </p:cNvSpPr>
          <p:nvPr>
            <p:ph type="sldNum" sz="quarter" idx="10"/>
          </p:nvPr>
        </p:nvSpPr>
        <p:spPr/>
        <p:txBody>
          <a:bodyPr/>
          <a:lstStyle/>
          <a:p>
            <a:pPr>
              <a:defRPr/>
            </a:pPr>
            <a:fld id="{DB1C14B6-CA76-47F7-BC3B-89381E7EE309}" type="slidenum">
              <a:rPr lang="en-US" smtClean="0"/>
              <a:pPr>
                <a:defRPr/>
              </a:pPr>
              <a:t>6</a:t>
            </a:fld>
            <a:endParaRPr lang="en-US" dirty="0"/>
          </a:p>
        </p:txBody>
      </p:sp>
    </p:spTree>
    <p:extLst>
      <p:ext uri="{BB962C8B-B14F-4D97-AF65-F5344CB8AC3E}">
        <p14:creationId xmlns:p14="http://schemas.microsoft.com/office/powerpoint/2010/main" val="1614875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US" dirty="0" smtClean="0"/>
              <a:t>Contexts for Modeling Multiplication of Fractions</a:t>
            </a:r>
            <a:endParaRPr lang="en-US" dirty="0"/>
          </a:p>
        </p:txBody>
      </p:sp>
      <p:sp>
        <p:nvSpPr>
          <p:cNvPr id="2" name="Slide Number Placeholder 1"/>
          <p:cNvSpPr>
            <a:spLocks noGrp="1"/>
          </p:cNvSpPr>
          <p:nvPr>
            <p:ph type="sldNum" sz="quarter" idx="10"/>
          </p:nvPr>
        </p:nvSpPr>
        <p:spPr/>
        <p:txBody>
          <a:bodyPr/>
          <a:lstStyle/>
          <a:p>
            <a:pPr>
              <a:defRPr/>
            </a:pPr>
            <a:fld id="{57BE4248-1D57-41C6-9AE2-46C215E6A798}" type="slidenum">
              <a:rPr lang="en-US" smtClean="0"/>
              <a:pPr>
                <a:defRPr/>
              </a:pPr>
              <a:t>7</a:t>
            </a:fld>
            <a:endParaRPr lang="en-US"/>
          </a:p>
        </p:txBody>
      </p:sp>
      <p:sp>
        <p:nvSpPr>
          <p:cNvPr id="56324" name="TextBox 4"/>
          <p:cNvSpPr txBox="1">
            <a:spLocks noChangeArrowheads="1"/>
          </p:cNvSpPr>
          <p:nvPr/>
        </p:nvSpPr>
        <p:spPr bwMode="auto">
          <a:xfrm>
            <a:off x="1447800" y="2133600"/>
            <a:ext cx="64008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b="1"/>
              <a:t>The Andersons had pizza for dinner, and there was one-half of a pizza left over.  Their three boys each ate </a:t>
            </a:r>
          </a:p>
          <a:p>
            <a:pPr eaLnBrk="1" hangingPunct="1"/>
            <a:r>
              <a:rPr lang="en-US" sz="2800" b="1"/>
              <a:t>one-third of the leftovers for a late night snack.  </a:t>
            </a:r>
          </a:p>
          <a:p>
            <a:pPr eaLnBrk="1" hangingPunct="1"/>
            <a:endParaRPr lang="en-US" sz="2800" b="1"/>
          </a:p>
          <a:p>
            <a:pPr eaLnBrk="1" hangingPunct="1"/>
            <a:r>
              <a:rPr lang="en-US" sz="2800" b="1"/>
              <a:t>How much of the original pizza did each boy get for snack?</a:t>
            </a:r>
          </a:p>
        </p:txBody>
      </p:sp>
    </p:spTree>
    <p:extLst>
      <p:ext uri="{BB962C8B-B14F-4D97-AF65-F5344CB8AC3E}">
        <p14:creationId xmlns:p14="http://schemas.microsoft.com/office/powerpoint/2010/main" val="3593742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1381125" y="1466850"/>
            <a:ext cx="4943475" cy="4905375"/>
            <a:chOff x="870" y="924"/>
            <a:chExt cx="3114" cy="3090"/>
          </a:xfrm>
        </p:grpSpPr>
        <p:grpSp>
          <p:nvGrpSpPr>
            <p:cNvPr id="57358" name="Group 18"/>
            <p:cNvGrpSpPr>
              <a:grpSpLocks/>
            </p:cNvGrpSpPr>
            <p:nvPr/>
          </p:nvGrpSpPr>
          <p:grpSpPr bwMode="auto">
            <a:xfrm>
              <a:off x="870" y="924"/>
              <a:ext cx="3114" cy="3090"/>
              <a:chOff x="900" y="924"/>
              <a:chExt cx="3114" cy="3090"/>
            </a:xfrm>
          </p:grpSpPr>
          <p:pic>
            <p:nvPicPr>
              <p:cNvPr id="57360" name="Picture 16" descr="pizza1 cop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666467">
                <a:off x="900" y="924"/>
                <a:ext cx="3114" cy="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7361" name="Straight Connector 7"/>
              <p:cNvCxnSpPr>
                <a:cxnSpLocks noChangeShapeType="1"/>
              </p:cNvCxnSpPr>
              <p:nvPr/>
            </p:nvCxnSpPr>
            <p:spPr bwMode="auto">
              <a:xfrm>
                <a:off x="1585" y="1656"/>
                <a:ext cx="1799" cy="177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57359" name="Oval 4"/>
            <p:cNvSpPr>
              <a:spLocks noChangeArrowheads="1"/>
            </p:cNvSpPr>
            <p:nvPr/>
          </p:nvSpPr>
          <p:spPr bwMode="auto">
            <a:xfrm>
              <a:off x="1200" y="1296"/>
              <a:ext cx="2544" cy="2496"/>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grpSp>
      <p:sp>
        <p:nvSpPr>
          <p:cNvPr id="3" name="Slide Number Placeholder 2"/>
          <p:cNvSpPr>
            <a:spLocks noGrp="1"/>
          </p:cNvSpPr>
          <p:nvPr>
            <p:ph type="sldNum" sz="quarter" idx="10"/>
          </p:nvPr>
        </p:nvSpPr>
        <p:spPr/>
        <p:txBody>
          <a:bodyPr/>
          <a:lstStyle/>
          <a:p>
            <a:pPr>
              <a:defRPr/>
            </a:pPr>
            <a:fld id="{93340EFA-D94F-4F3F-8028-9FC2E56F5C08}" type="slidenum">
              <a:rPr lang="en-US" smtClean="0"/>
              <a:pPr>
                <a:defRPr/>
              </a:pPr>
              <a:t>8</a:t>
            </a:fld>
            <a:endParaRPr lang="en-US"/>
          </a:p>
        </p:txBody>
      </p:sp>
      <p:cxnSp>
        <p:nvCxnSpPr>
          <p:cNvPr id="10" name="Straight Connector 9"/>
          <p:cNvCxnSpPr>
            <a:cxnSpLocks noChangeShapeType="1"/>
          </p:cNvCxnSpPr>
          <p:nvPr/>
        </p:nvCxnSpPr>
        <p:spPr bwMode="auto">
          <a:xfrm rot="10800000" flipV="1">
            <a:off x="1933575" y="4038600"/>
            <a:ext cx="19812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 name="Straight Connector 24"/>
          <p:cNvCxnSpPr>
            <a:cxnSpLocks noChangeShapeType="1"/>
          </p:cNvCxnSpPr>
          <p:nvPr/>
        </p:nvCxnSpPr>
        <p:spPr bwMode="auto">
          <a:xfrm flipV="1">
            <a:off x="3914775" y="3505200"/>
            <a:ext cx="1981200" cy="533400"/>
          </a:xfrm>
          <a:prstGeom prst="line">
            <a:avLst/>
          </a:prstGeom>
          <a:noFill/>
          <a:ln w="9525"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27" name="Straight Connector 26"/>
          <p:cNvCxnSpPr>
            <a:cxnSpLocks noChangeShapeType="1"/>
          </p:cNvCxnSpPr>
          <p:nvPr/>
        </p:nvCxnSpPr>
        <p:spPr bwMode="auto">
          <a:xfrm rot="5400000" flipH="1" flipV="1">
            <a:off x="3184525" y="2787650"/>
            <a:ext cx="1917700" cy="457200"/>
          </a:xfrm>
          <a:prstGeom prst="line">
            <a:avLst/>
          </a:prstGeom>
          <a:noFill/>
          <a:ln w="9525"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65548" name="Text Box 12"/>
          <p:cNvSpPr txBox="1">
            <a:spLocks noChangeArrowheads="1"/>
          </p:cNvSpPr>
          <p:nvPr/>
        </p:nvSpPr>
        <p:spPr bwMode="auto">
          <a:xfrm>
            <a:off x="0" y="1371600"/>
            <a:ext cx="9144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Bef>
                <a:spcPct val="50000"/>
              </a:spcBef>
            </a:pPr>
            <a:r>
              <a:rPr lang="en-US" sz="2300" b="1"/>
              <a:t>One-third of one-half of a pizza is equal to one-sixth of a pizza.</a:t>
            </a:r>
          </a:p>
        </p:txBody>
      </p:sp>
      <p:sp>
        <p:nvSpPr>
          <p:cNvPr id="65549" name="Text Box 13"/>
          <p:cNvSpPr txBox="1">
            <a:spLocks noChangeArrowheads="1"/>
          </p:cNvSpPr>
          <p:nvPr/>
        </p:nvSpPr>
        <p:spPr bwMode="auto">
          <a:xfrm>
            <a:off x="6629400" y="2057400"/>
            <a:ext cx="2286000" cy="19177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b="1">
                <a:solidFill>
                  <a:srgbClr val="FFFFFF"/>
                </a:solidFill>
              </a:rPr>
              <a:t>Which meaning of multiplication does this model fit?</a:t>
            </a:r>
          </a:p>
        </p:txBody>
      </p:sp>
      <p:graphicFrame>
        <p:nvGraphicFramePr>
          <p:cNvPr id="67603" name="Object 19"/>
          <p:cNvGraphicFramePr>
            <a:graphicFrameLocks noChangeAspect="1"/>
          </p:cNvGraphicFramePr>
          <p:nvPr/>
        </p:nvGraphicFramePr>
        <p:xfrm>
          <a:off x="3355975" y="163513"/>
          <a:ext cx="1589088" cy="1182687"/>
        </p:xfrm>
        <a:graphic>
          <a:graphicData uri="http://schemas.openxmlformats.org/presentationml/2006/ole">
            <mc:AlternateContent xmlns:mc="http://schemas.openxmlformats.org/markup-compatibility/2006">
              <mc:Choice xmlns:v="urn:schemas-microsoft-com:vml" Requires="v">
                <p:oleObj spid="_x0000_s3074" name="Equation" r:id="rId5" imgW="533341" imgH="400042" progId="Equation.3">
                  <p:embed/>
                </p:oleObj>
              </mc:Choice>
              <mc:Fallback>
                <p:oleObj name="Equation" r:id="rId5" imgW="533341" imgH="40004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5975" y="163513"/>
                        <a:ext cx="1589088"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604" name="Object 20"/>
          <p:cNvGraphicFramePr>
            <a:graphicFrameLocks noChangeAspect="1"/>
          </p:cNvGraphicFramePr>
          <p:nvPr/>
        </p:nvGraphicFramePr>
        <p:xfrm>
          <a:off x="5130800" y="163513"/>
          <a:ext cx="481013" cy="1182687"/>
        </p:xfrm>
        <a:graphic>
          <a:graphicData uri="http://schemas.openxmlformats.org/presentationml/2006/ole">
            <mc:AlternateContent xmlns:mc="http://schemas.openxmlformats.org/markup-compatibility/2006">
              <mc:Choice xmlns:v="urn:schemas-microsoft-com:vml" Requires="v">
                <p:oleObj spid="_x0000_s3075" name="Equation" r:id="rId7" imgW="152383" imgH="400042" progId="Equation.3">
                  <p:embed/>
                </p:oleObj>
              </mc:Choice>
              <mc:Fallback>
                <p:oleObj name="Equation" r:id="rId7" imgW="152383" imgH="40004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0800" y="163513"/>
                        <a:ext cx="481013"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7607" name="Picture 23" descr="circle_onesixth"/>
          <p:cNvPicPr>
            <a:picLocks noChangeAspect="1" noChangeArrowheads="1"/>
          </p:cNvPicPr>
          <p:nvPr/>
        </p:nvPicPr>
        <p:blipFill>
          <a:blip r:embed="rId9">
            <a:extLst>
              <a:ext uri="{28A0092B-C50C-407E-A947-70E740481C1C}">
                <a14:useLocalDpi xmlns:a14="http://schemas.microsoft.com/office/drawing/2010/main" val="0"/>
              </a:ext>
            </a:extLst>
          </a:blip>
          <a:srcRect l="26242" t="48544" r="45018" b="13319"/>
          <a:stretch>
            <a:fillRect/>
          </a:stretch>
        </p:blipFill>
        <p:spPr bwMode="auto">
          <a:xfrm rot="4512275">
            <a:off x="2184400" y="4064000"/>
            <a:ext cx="2184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06" name="Picture 22" descr="circle_onesixth"/>
          <p:cNvPicPr>
            <a:picLocks noChangeAspect="1" noChangeArrowheads="1"/>
          </p:cNvPicPr>
          <p:nvPr/>
        </p:nvPicPr>
        <p:blipFill>
          <a:blip r:embed="rId9">
            <a:extLst>
              <a:ext uri="{28A0092B-C50C-407E-A947-70E740481C1C}">
                <a14:useLocalDpi xmlns:a14="http://schemas.microsoft.com/office/drawing/2010/main" val="0"/>
              </a:ext>
            </a:extLst>
          </a:blip>
          <a:srcRect l="26242" t="48544" r="45018" b="13319"/>
          <a:stretch>
            <a:fillRect/>
          </a:stretch>
        </p:blipFill>
        <p:spPr bwMode="auto">
          <a:xfrm rot="900810">
            <a:off x="3454400" y="4038600"/>
            <a:ext cx="2184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a:cxnSpLocks noChangeShapeType="1"/>
          </p:cNvCxnSpPr>
          <p:nvPr/>
        </p:nvCxnSpPr>
        <p:spPr bwMode="auto">
          <a:xfrm rot="5400000">
            <a:off x="2625725" y="4730750"/>
            <a:ext cx="20447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90245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67603"/>
                                        </p:tgtEl>
                                        <p:attrNameLst>
                                          <p:attrName>style.visibility</p:attrName>
                                        </p:attrNameLst>
                                      </p:cBhvr>
                                      <p:to>
                                        <p:strVal val="visible"/>
                                      </p:to>
                                    </p:set>
                                    <p:anim calcmode="lin" valueType="num">
                                      <p:cBhvr additive="base">
                                        <p:cTn id="7" dur="500" fill="hold"/>
                                        <p:tgtEl>
                                          <p:spTgt spid="67603"/>
                                        </p:tgtEl>
                                        <p:attrNameLst>
                                          <p:attrName>ppt_x</p:attrName>
                                        </p:attrNameLst>
                                      </p:cBhvr>
                                      <p:tavLst>
                                        <p:tav tm="0">
                                          <p:val>
                                            <p:strVal val="0-#ppt_w/2"/>
                                          </p:val>
                                        </p:tav>
                                        <p:tav tm="100000">
                                          <p:val>
                                            <p:strVal val="#ppt_x"/>
                                          </p:val>
                                        </p:tav>
                                      </p:tavLst>
                                    </p:anim>
                                    <p:anim calcmode="lin" valueType="num">
                                      <p:cBhvr additive="base">
                                        <p:cTn id="8" dur="500" fill="hold"/>
                                        <p:tgtEl>
                                          <p:spTgt spid="676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par>
                          <p:cTn id="20" fill="hold" nodeType="afterGroup">
                            <p:stCondLst>
                              <p:cond delay="500"/>
                            </p:stCondLst>
                            <p:childTnLst>
                              <p:par>
                                <p:cTn id="21" presetID="9"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dissolve">
                                      <p:cBhvr>
                                        <p:cTn id="28" dur="500"/>
                                        <p:tgtEl>
                                          <p:spTgt spid="25"/>
                                        </p:tgtEl>
                                      </p:cBhvr>
                                    </p:animEffect>
                                  </p:childTnLst>
                                </p:cTn>
                              </p:par>
                            </p:childTnLst>
                          </p:cTn>
                        </p:par>
                        <p:par>
                          <p:cTn id="29" fill="hold" nodeType="afterGroup">
                            <p:stCondLst>
                              <p:cond delay="500"/>
                            </p:stCondLst>
                            <p:childTnLst>
                              <p:par>
                                <p:cTn id="30" presetID="9"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dissolve">
                                      <p:cBhvr>
                                        <p:cTn id="32" dur="50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67606"/>
                                        </p:tgtEl>
                                        <p:attrNameLst>
                                          <p:attrName>style.visibility</p:attrName>
                                        </p:attrNameLst>
                                      </p:cBhvr>
                                      <p:to>
                                        <p:strVal val="visible"/>
                                      </p:to>
                                    </p:set>
                                    <p:animEffect transition="in" filter="fade">
                                      <p:cBhvr>
                                        <p:cTn id="37" dur="2000"/>
                                        <p:tgtEl>
                                          <p:spTgt spid="67606"/>
                                        </p:tgtEl>
                                      </p:cBhvr>
                                    </p:animEffect>
                                  </p:childTnLst>
                                </p:cTn>
                              </p:par>
                              <p:par>
                                <p:cTn id="38" presetID="10" presetClass="entr" presetSubtype="0" fill="hold" nodeType="withEffect">
                                  <p:stCondLst>
                                    <p:cond delay="0"/>
                                  </p:stCondLst>
                                  <p:childTnLst>
                                    <p:set>
                                      <p:cBhvr>
                                        <p:cTn id="39" dur="1" fill="hold">
                                          <p:stCondLst>
                                            <p:cond delay="0"/>
                                          </p:stCondLst>
                                        </p:cTn>
                                        <p:tgtEl>
                                          <p:spTgt spid="67607"/>
                                        </p:tgtEl>
                                        <p:attrNameLst>
                                          <p:attrName>style.visibility</p:attrName>
                                        </p:attrNameLst>
                                      </p:cBhvr>
                                      <p:to>
                                        <p:strVal val="visible"/>
                                      </p:to>
                                    </p:set>
                                    <p:animEffect transition="in" filter="fade">
                                      <p:cBhvr>
                                        <p:cTn id="40" dur="2000"/>
                                        <p:tgtEl>
                                          <p:spTgt spid="6760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67604"/>
                                        </p:tgtEl>
                                        <p:attrNameLst>
                                          <p:attrName>style.visibility</p:attrName>
                                        </p:attrNameLst>
                                      </p:cBhvr>
                                      <p:to>
                                        <p:strVal val="visible"/>
                                      </p:to>
                                    </p:set>
                                    <p:anim calcmode="lin" valueType="num">
                                      <p:cBhvr additive="base">
                                        <p:cTn id="45" dur="500" fill="hold"/>
                                        <p:tgtEl>
                                          <p:spTgt spid="67604"/>
                                        </p:tgtEl>
                                        <p:attrNameLst>
                                          <p:attrName>ppt_x</p:attrName>
                                        </p:attrNameLst>
                                      </p:cBhvr>
                                      <p:tavLst>
                                        <p:tav tm="0">
                                          <p:val>
                                            <p:strVal val="1+#ppt_w/2"/>
                                          </p:val>
                                        </p:tav>
                                        <p:tav tm="100000">
                                          <p:val>
                                            <p:strVal val="#ppt_x"/>
                                          </p:val>
                                        </p:tav>
                                      </p:tavLst>
                                    </p:anim>
                                    <p:anim calcmode="lin" valueType="num">
                                      <p:cBhvr additive="base">
                                        <p:cTn id="46" dur="500" fill="hold"/>
                                        <p:tgtEl>
                                          <p:spTgt spid="6760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5548"/>
                                        </p:tgtEl>
                                        <p:attrNameLst>
                                          <p:attrName>style.visibility</p:attrName>
                                        </p:attrNameLst>
                                      </p:cBhvr>
                                      <p:to>
                                        <p:strVal val="visible"/>
                                      </p:to>
                                    </p:set>
                                    <p:anim calcmode="lin" valueType="num">
                                      <p:cBhvr additive="base">
                                        <p:cTn id="51" dur="500" fill="hold"/>
                                        <p:tgtEl>
                                          <p:spTgt spid="65548"/>
                                        </p:tgtEl>
                                        <p:attrNameLst>
                                          <p:attrName>ppt_x</p:attrName>
                                        </p:attrNameLst>
                                      </p:cBhvr>
                                      <p:tavLst>
                                        <p:tav tm="0">
                                          <p:val>
                                            <p:strVal val="#ppt_x"/>
                                          </p:val>
                                        </p:tav>
                                        <p:tav tm="100000">
                                          <p:val>
                                            <p:strVal val="#ppt_x"/>
                                          </p:val>
                                        </p:tav>
                                      </p:tavLst>
                                    </p:anim>
                                    <p:anim calcmode="lin" valueType="num">
                                      <p:cBhvr additive="base">
                                        <p:cTn id="52" dur="500" fill="hold"/>
                                        <p:tgtEl>
                                          <p:spTgt spid="65548"/>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65549"/>
                                        </p:tgtEl>
                                        <p:attrNameLst>
                                          <p:attrName>style.visibility</p:attrName>
                                        </p:attrNameLst>
                                      </p:cBhvr>
                                      <p:to>
                                        <p:strVal val="visible"/>
                                      </p:to>
                                    </p:set>
                                    <p:anim calcmode="lin" valueType="num">
                                      <p:cBhvr additive="base">
                                        <p:cTn id="57" dur="500" fill="hold"/>
                                        <p:tgtEl>
                                          <p:spTgt spid="65549"/>
                                        </p:tgtEl>
                                        <p:attrNameLst>
                                          <p:attrName>ppt_x</p:attrName>
                                        </p:attrNameLst>
                                      </p:cBhvr>
                                      <p:tavLst>
                                        <p:tav tm="0">
                                          <p:val>
                                            <p:strVal val="1+#ppt_w/2"/>
                                          </p:val>
                                        </p:tav>
                                        <p:tav tm="100000">
                                          <p:val>
                                            <p:strVal val="#ppt_x"/>
                                          </p:val>
                                        </p:tav>
                                      </p:tavLst>
                                    </p:anim>
                                    <p:anim calcmode="lin" valueType="num">
                                      <p:cBhvr additive="base">
                                        <p:cTn id="58" dur="500" fill="hold"/>
                                        <p:tgtEl>
                                          <p:spTgt spid="65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8" grpId="0"/>
      <p:bldP spid="655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685800" y="1981200"/>
            <a:ext cx="7543800" cy="3352800"/>
          </a:xfrm>
        </p:spPr>
        <p:txBody>
          <a:bodyPr/>
          <a:lstStyle/>
          <a:p>
            <a:r>
              <a:rPr lang="en-US" sz="2800" smtClean="0">
                <a:effectLst/>
              </a:rPr>
              <a:t>Andrea and Allison are partners in a relay race.  Each girl will run half the total distance.  On race day, Andrea stops for water after running     of her half of the race.  </a:t>
            </a:r>
          </a:p>
          <a:p>
            <a:endParaRPr lang="en-US" sz="2800" smtClean="0">
              <a:effectLst/>
            </a:endParaRPr>
          </a:p>
          <a:p>
            <a:r>
              <a:rPr lang="en-US" sz="2800" smtClean="0">
                <a:effectLst/>
              </a:rPr>
              <a:t>What portion of the race had Andrea run when she stopped for water?</a:t>
            </a:r>
          </a:p>
        </p:txBody>
      </p:sp>
      <p:graphicFrame>
        <p:nvGraphicFramePr>
          <p:cNvPr id="58371" name="Object 5"/>
          <p:cNvGraphicFramePr>
            <a:graphicFrameLocks noChangeAspect="1"/>
          </p:cNvGraphicFramePr>
          <p:nvPr/>
        </p:nvGraphicFramePr>
        <p:xfrm>
          <a:off x="4419600" y="3200400"/>
          <a:ext cx="300038" cy="736600"/>
        </p:xfrm>
        <a:graphic>
          <a:graphicData uri="http://schemas.openxmlformats.org/presentationml/2006/ole">
            <mc:AlternateContent xmlns:mc="http://schemas.openxmlformats.org/markup-compatibility/2006">
              <mc:Choice xmlns:v="urn:schemas-microsoft-com:vml" Requires="v">
                <p:oleObj spid="_x0000_s4098" name="Equation" r:id="rId3" imgW="164957" imgH="406048" progId="Equation.3">
                  <p:embed/>
                </p:oleObj>
              </mc:Choice>
              <mc:Fallback>
                <p:oleObj name="Equation" r:id="rId3" imgW="164957" imgH="40604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3200400"/>
                        <a:ext cx="300038"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8372" name="Rectangle 2"/>
          <p:cNvSpPr>
            <a:spLocks noGrp="1" noChangeArrowheads="1"/>
          </p:cNvSpPr>
          <p:nvPr>
            <p:ph type="title"/>
          </p:nvPr>
        </p:nvSpPr>
        <p:spPr/>
        <p:txBody>
          <a:bodyPr>
            <a:normAutofit fontScale="90000"/>
          </a:bodyPr>
          <a:lstStyle/>
          <a:p>
            <a:r>
              <a:rPr lang="en-US" sz="3600" smtClean="0">
                <a:effectLst/>
              </a:rPr>
              <a:t>Another Context for </a:t>
            </a:r>
            <a:br>
              <a:rPr lang="en-US" sz="3600" smtClean="0">
                <a:effectLst/>
              </a:rPr>
            </a:br>
            <a:r>
              <a:rPr lang="en-US" sz="3600" smtClean="0">
                <a:effectLst/>
              </a:rPr>
              <a:t>Multiplication of Fractions</a:t>
            </a:r>
          </a:p>
        </p:txBody>
      </p:sp>
      <p:sp>
        <p:nvSpPr>
          <p:cNvPr id="5" name="Slide Number Placeholder 1"/>
          <p:cNvSpPr>
            <a:spLocks noGrp="1"/>
          </p:cNvSpPr>
          <p:nvPr>
            <p:ph type="sldNum" sz="quarter" idx="10"/>
          </p:nvPr>
        </p:nvSpPr>
        <p:spPr/>
        <p:txBody>
          <a:bodyPr/>
          <a:lstStyle/>
          <a:p>
            <a:pPr>
              <a:defRPr/>
            </a:pPr>
            <a:fld id="{C7F18CC7-8FD9-4105-91AD-E35BB3A2C8A1}" type="slidenum">
              <a:rPr lang="en-US" smtClean="0"/>
              <a:pPr>
                <a:defRPr/>
              </a:pPr>
              <a:t>9</a:t>
            </a:fld>
            <a:endParaRPr lang="en-US" dirty="0"/>
          </a:p>
        </p:txBody>
      </p:sp>
    </p:spTree>
    <p:extLst>
      <p:ext uri="{BB962C8B-B14F-4D97-AF65-F5344CB8AC3E}">
        <p14:creationId xmlns:p14="http://schemas.microsoft.com/office/powerpoint/2010/main" val="1156113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2505</Words>
  <Application>Microsoft Office PowerPoint</Application>
  <PresentationFormat>On-screen Show (4:3)</PresentationFormat>
  <Paragraphs>362</Paragraphs>
  <Slides>34</Slides>
  <Notes>24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Office Theme</vt:lpstr>
      <vt:lpstr>Microsoft Equation 3.0</vt:lpstr>
      <vt:lpstr>Equation</vt:lpstr>
      <vt:lpstr>Modeling Multiplication and Division of Fractions</vt:lpstr>
      <vt:lpstr>So what’s new about fractions in Grades 6-8?</vt:lpstr>
      <vt:lpstr>Thinking About Multiplication</vt:lpstr>
      <vt:lpstr>Thinking About Multiplication</vt:lpstr>
      <vt:lpstr>Making sense of multiplication of fractions using paper folding and area models</vt:lpstr>
      <vt:lpstr>The Importance of Context</vt:lpstr>
      <vt:lpstr>Contexts for Modeling Multiplication of Fractions</vt:lpstr>
      <vt:lpstr>PowerPoint Presentation</vt:lpstr>
      <vt:lpstr>Another Context for  Multiplication of Fractions</vt:lpstr>
      <vt:lpstr> </vt:lpstr>
      <vt:lpstr>Another Context for  Multiplication of Fractions</vt:lpstr>
      <vt:lpstr>PowerPoint Presentation</vt:lpstr>
      <vt:lpstr>What’s the relationship between multiplying and dividing?</vt:lpstr>
      <vt:lpstr>Meanings of Division</vt:lpstr>
      <vt:lpstr>Sometimes, Always, Never?</vt:lpstr>
      <vt:lpstr>“I thought times makes it bigger...”</vt:lpstr>
      <vt:lpstr>“Groups of” and “Measure Out”</vt:lpstr>
      <vt:lpstr>Thinking About Division</vt:lpstr>
      <vt:lpstr>Thinking About Division</vt:lpstr>
      <vt:lpstr>Thinking About Division</vt:lpstr>
      <vt:lpstr>Contexts for  Division of Fractions</vt:lpstr>
      <vt:lpstr>PowerPoint Presentation</vt:lpstr>
      <vt:lpstr>Another Context for  Division of Fractions</vt:lpstr>
      <vt:lpstr>PowerPoint Presentation</vt:lpstr>
      <vt:lpstr>PowerPoint Presentation</vt:lpstr>
      <vt:lpstr>PowerPoint Presentation</vt:lpstr>
      <vt:lpstr>What does it look like numerically?</vt:lpstr>
      <vt:lpstr>What is the role of common denominators in dividing fractions?</vt:lpstr>
      <vt:lpstr>PowerPoint Presentation</vt:lpstr>
      <vt:lpstr>PowerPoint Presentation</vt:lpstr>
      <vt:lpstr>PowerPoint Presentation</vt:lpstr>
      <vt:lpstr>Multiple Representations</vt:lpstr>
      <vt:lpstr>Using multiple representations to express understanding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Multiplication and Division of Fractions</dc:title>
  <dc:creator>Beamerc</dc:creator>
  <cp:lastModifiedBy>Beamerc</cp:lastModifiedBy>
  <cp:revision>1</cp:revision>
  <dcterms:created xsi:type="dcterms:W3CDTF">2013-02-25T00:50:39Z</dcterms:created>
  <dcterms:modified xsi:type="dcterms:W3CDTF">2013-02-25T00:52:32Z</dcterms:modified>
</cp:coreProperties>
</file>